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0" r:id="rId3"/>
    <p:sldMasterId id="2147483676" r:id="rId4"/>
  </p:sldMasterIdLst>
  <p:notesMasterIdLst>
    <p:notesMasterId r:id="rId41"/>
  </p:notesMasterIdLst>
  <p:handoutMasterIdLst>
    <p:handoutMasterId r:id="rId42"/>
  </p:handoutMasterIdLst>
  <p:sldIdLst>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45" r:id="rId34"/>
    <p:sldId id="343" r:id="rId35"/>
    <p:sldId id="344" r:id="rId36"/>
    <p:sldId id="346" r:id="rId37"/>
    <p:sldId id="342" r:id="rId38"/>
    <p:sldId id="347" r:id="rId39"/>
    <p:sldId id="341"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44" autoAdjust="0"/>
  </p:normalViewPr>
  <p:slideViewPr>
    <p:cSldViewPr>
      <p:cViewPr varScale="1">
        <p:scale>
          <a:sx n="59" d="100"/>
          <a:sy n="59" d="100"/>
        </p:scale>
        <p:origin x="171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B3C2D8-CB23-40B7-8D32-C34786882409}" type="datetimeFigureOut">
              <a:rPr lang="en-US" smtClean="0"/>
              <a:t>9/23/2015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30CAC17-D7D1-436E-A7E0-4D2A2416FB93}" type="slidenum">
              <a:rPr lang="en-US" smtClean="0"/>
              <a:t>‹#›</a:t>
            </a:fld>
            <a:endParaRPr lang="en-US"/>
          </a:p>
        </p:txBody>
      </p:sp>
    </p:spTree>
    <p:extLst>
      <p:ext uri="{BB962C8B-B14F-4D97-AF65-F5344CB8AC3E}">
        <p14:creationId xmlns:p14="http://schemas.microsoft.com/office/powerpoint/2010/main" val="2482400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D0EB2E-EDBF-42DB-9648-DD55AC0A0A8A}" type="datetimeFigureOut">
              <a:rPr lang="en-US" smtClean="0"/>
              <a:t>9/23/2015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F4C1DF5-C546-43F4-B03B-C9E8D1B104FD}" type="slidenum">
              <a:rPr lang="en-US" smtClean="0"/>
              <a:t>‹#›</a:t>
            </a:fld>
            <a:endParaRPr lang="en-US" dirty="0"/>
          </a:p>
        </p:txBody>
      </p:sp>
    </p:spTree>
    <p:extLst>
      <p:ext uri="{BB962C8B-B14F-4D97-AF65-F5344CB8AC3E}">
        <p14:creationId xmlns:p14="http://schemas.microsoft.com/office/powerpoint/2010/main" val="164990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C1DF5-C546-43F4-B03B-C9E8D1B104FD}" type="slidenum">
              <a:rPr lang="en-US" smtClean="0"/>
              <a:t>1</a:t>
            </a:fld>
            <a:endParaRPr lang="en-US"/>
          </a:p>
        </p:txBody>
      </p:sp>
    </p:spTree>
    <p:extLst>
      <p:ext uri="{BB962C8B-B14F-4D97-AF65-F5344CB8AC3E}">
        <p14:creationId xmlns:p14="http://schemas.microsoft.com/office/powerpoint/2010/main" val="404765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C1DF5-C546-43F4-B03B-C9E8D1B104FD}" type="slidenum">
              <a:rPr lang="en-US" smtClean="0"/>
              <a:t>10</a:t>
            </a:fld>
            <a:endParaRPr lang="en-US"/>
          </a:p>
        </p:txBody>
      </p:sp>
    </p:spTree>
    <p:extLst>
      <p:ext uri="{BB962C8B-B14F-4D97-AF65-F5344CB8AC3E}">
        <p14:creationId xmlns:p14="http://schemas.microsoft.com/office/powerpoint/2010/main" val="175057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Digital Library Resource</a:t>
            </a:r>
            <a:r>
              <a:rPr lang="en-US" baseline="0" dirty="0" smtClean="0"/>
              <a:t>s page.  It displays all the resources that have been </a:t>
            </a:r>
            <a:r>
              <a:rPr lang="en-US" dirty="0" smtClean="0"/>
              <a:t>posted to the Digital Library.</a:t>
            </a:r>
          </a:p>
          <a:p>
            <a:pPr marL="171441" indent="-171441">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469413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are displayed as </a:t>
            </a:r>
            <a:r>
              <a:rPr lang="en-US" baseline="0" dirty="0" smtClean="0"/>
              <a:t>cards that include the following information:</a:t>
            </a:r>
          </a:p>
          <a:p>
            <a:pPr marL="628615" lvl="1" indent="-171441">
              <a:buFont typeface="Arial" panose="020B0604020202020204" pitchFamily="34" charset="0"/>
              <a:buChar char="•"/>
            </a:pPr>
            <a:r>
              <a:rPr lang="en-US" baseline="0" dirty="0" smtClean="0"/>
              <a:t>Resource Title</a:t>
            </a:r>
          </a:p>
          <a:p>
            <a:pPr marL="628615" lvl="1" indent="-171441">
              <a:buFont typeface="Arial" panose="020B0604020202020204" pitchFamily="34" charset="0"/>
              <a:buChar char="•"/>
            </a:pPr>
            <a:r>
              <a:rPr lang="en-US" baseline="0" dirty="0" smtClean="0"/>
              <a:t>Image of primary material</a:t>
            </a:r>
          </a:p>
          <a:p>
            <a:pPr marL="628615" lvl="1" indent="-171441">
              <a:buFont typeface="Arial" panose="020B0604020202020204" pitchFamily="34" charset="0"/>
              <a:buChar char="•"/>
            </a:pPr>
            <a:r>
              <a:rPr lang="en-US" baseline="0" dirty="0" smtClean="0"/>
              <a:t>The first 140 characters of the resource summary</a:t>
            </a:r>
          </a:p>
          <a:p>
            <a:pPr marL="628615" lvl="1" indent="-171441">
              <a:buFont typeface="Arial" panose="020B0604020202020204" pitchFamily="34" charset="0"/>
              <a:buChar char="•"/>
            </a:pPr>
            <a:r>
              <a:rPr lang="en-US" baseline="0" dirty="0" smtClean="0"/>
              <a:t>Selected tags</a:t>
            </a:r>
          </a:p>
          <a:p>
            <a:pPr marL="628615" lvl="1" indent="-171441">
              <a:buFont typeface="Arial" panose="020B0604020202020204" pitchFamily="34" charset="0"/>
              <a:buChar char="•"/>
            </a:pPr>
            <a:r>
              <a:rPr lang="en-US" baseline="0" dirty="0" smtClean="0"/>
              <a:t>Number of views</a:t>
            </a:r>
          </a:p>
          <a:p>
            <a:pPr marL="628615" lvl="1" indent="-171441">
              <a:buFont typeface="Arial" panose="020B0604020202020204" pitchFamily="34" charset="0"/>
              <a:buChar char="•"/>
            </a:pPr>
            <a:r>
              <a:rPr lang="en-US" baseline="0" dirty="0" smtClean="0"/>
              <a:t>Number of downloads </a:t>
            </a:r>
          </a:p>
          <a:p>
            <a:pPr marL="628615" lvl="1" indent="-171441">
              <a:buFont typeface="Arial" panose="020B0604020202020204" pitchFamily="34" charset="0"/>
              <a:buChar char="•"/>
            </a:pPr>
            <a:r>
              <a:rPr lang="en-US" baseline="0" dirty="0" smtClean="0"/>
              <a:t>Star rating</a:t>
            </a:r>
          </a:p>
          <a:p>
            <a:r>
              <a:rPr lang="en-US" dirty="0" smtClean="0"/>
              <a:t>A </a:t>
            </a:r>
            <a:r>
              <a:rPr lang="en-US" baseline="0" dirty="0" smtClean="0"/>
              <a:t>check mark in the top right corner of a resource card indicates that a resource has been posted with distinction.  This means that it received the highest recommendation from all three reviewers of the resource.</a:t>
            </a:r>
            <a:endParaRPr lang="en-US" dirty="0"/>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59106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ways to view resources:</a:t>
            </a:r>
          </a:p>
          <a:p>
            <a:pPr marL="628615" lvl="1" indent="-171441">
              <a:buFont typeface="Arial" panose="020B0604020202020204" pitchFamily="34" charset="0"/>
              <a:buChar char="•"/>
            </a:pPr>
            <a:r>
              <a:rPr lang="en-US" dirty="0" smtClean="0"/>
              <a:t>Grid View displays</a:t>
            </a:r>
            <a:r>
              <a:rPr lang="en-US" baseline="0" dirty="0" smtClean="0"/>
              <a:t> resources as cards.  T</a:t>
            </a:r>
            <a:r>
              <a:rPr lang="en-US" dirty="0" smtClean="0"/>
              <a:t>his is the default view,</a:t>
            </a:r>
            <a:r>
              <a:rPr lang="en-US" baseline="0" dirty="0" smtClean="0"/>
              <a:t> as seen in the previous slides.</a:t>
            </a:r>
            <a:endParaRPr lang="en-US" dirty="0" smtClean="0"/>
          </a:p>
          <a:p>
            <a:pPr marL="628615" lvl="1" indent="-171441">
              <a:buFont typeface="Arial" panose="020B0604020202020204" pitchFamily="34" charset="0"/>
              <a:buChar char="•"/>
            </a:pPr>
            <a:r>
              <a:rPr lang="en-US" dirty="0" smtClean="0"/>
              <a:t>List View displays</a:t>
            </a:r>
            <a:r>
              <a:rPr lang="en-US" baseline="0" dirty="0" smtClean="0"/>
              <a:t> resources in a list, shown here.  List view provides a less detailed display than Grid View.</a:t>
            </a:r>
          </a:p>
          <a:p>
            <a:pPr marL="457174" lvl="1"/>
            <a:endParaRPr lang="en-US" dirty="0" smtClean="0"/>
          </a:p>
          <a:p>
            <a:r>
              <a:rPr lang="en-US" dirty="0" smtClean="0"/>
              <a:t>You can change the view</a:t>
            </a:r>
            <a:r>
              <a:rPr lang="en-US" baseline="0" dirty="0" smtClean="0"/>
              <a:t> option by choosing Grid View or List View </a:t>
            </a:r>
            <a:r>
              <a:rPr lang="en-US" dirty="0"/>
              <a:t>on the right side of the window above the resource cards.</a:t>
            </a:r>
            <a:r>
              <a:rPr lang="en-US" dirty="0" smtClean="0">
                <a:effectLst/>
              </a:rPr>
              <a:t> </a:t>
            </a:r>
          </a:p>
          <a:p>
            <a:r>
              <a:rPr lang="en-US" baseline="0" dirty="0" smtClean="0"/>
              <a:t>Click </a:t>
            </a:r>
            <a:r>
              <a:rPr lang="en-US" b="1" baseline="0" dirty="0" smtClean="0"/>
              <a:t>Grid View </a:t>
            </a:r>
            <a:r>
              <a:rPr lang="en-US" b="0" baseline="0" dirty="0" smtClean="0"/>
              <a:t>to return to Grid View</a:t>
            </a:r>
            <a:r>
              <a:rPr lang="en-US" baseline="0" dirty="0" smtClean="0"/>
              <a:t>.  </a:t>
            </a:r>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00252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ways</a:t>
            </a:r>
            <a:r>
              <a:rPr lang="en-US" baseline="0" dirty="0" smtClean="0"/>
              <a:t> you can search for resources in the Digital Library.</a:t>
            </a:r>
          </a:p>
          <a:p>
            <a:pPr marL="171441" indent="-171441">
              <a:buFont typeface="Arial" panose="020B0604020202020204" pitchFamily="34" charset="0"/>
              <a:buChar char="•"/>
            </a:pPr>
            <a:r>
              <a:rPr lang="en-US" baseline="0" dirty="0" smtClean="0"/>
              <a:t>First</a:t>
            </a:r>
            <a:r>
              <a:rPr lang="en-US" dirty="0" smtClean="0"/>
              <a:t>, you can filter using as many as eleven</a:t>
            </a:r>
            <a:r>
              <a:rPr lang="en-US" baseline="0" dirty="0" smtClean="0"/>
              <a:t> categories that are displayed above the resource cards. These include:  Subject, Grade, Attribute of the Formative Assessment Process, Common Core State Standards, etc.</a:t>
            </a:r>
          </a:p>
          <a:p>
            <a:pPr marL="171441" indent="-171441">
              <a:buFont typeface="Arial" panose="020B0604020202020204" pitchFamily="34" charset="0"/>
              <a:buChar char="•"/>
            </a:pPr>
            <a:r>
              <a:rPr lang="en-US" dirty="0"/>
              <a:t>If you do not want to use the filters, you can hide the categories by clicking </a:t>
            </a:r>
            <a:r>
              <a:rPr lang="en-US" b="1" dirty="0"/>
              <a:t>Hide Categories</a:t>
            </a:r>
            <a:r>
              <a:rPr lang="en-US" dirty="0"/>
              <a:t> in the top right of the filter section.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6082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r>
              <a:rPr lang="en-US" dirty="0" smtClean="0"/>
              <a:t>When you click on a filter</a:t>
            </a:r>
            <a:r>
              <a:rPr lang="en-US" baseline="0" dirty="0" smtClean="0"/>
              <a:t> </a:t>
            </a:r>
            <a:r>
              <a:rPr lang="en-US" dirty="0" smtClean="0"/>
              <a:t>category, a separate drop-down menu appears. This example shows the drop-down</a:t>
            </a:r>
            <a:r>
              <a:rPr lang="en-US" baseline="0" dirty="0" smtClean="0"/>
              <a:t> box for </a:t>
            </a:r>
            <a:r>
              <a:rPr lang="en-US" b="1" baseline="0" dirty="0" smtClean="0"/>
              <a:t>Resource Type</a:t>
            </a:r>
            <a:r>
              <a:rPr lang="en-US" baseline="0" dirty="0" smtClean="0"/>
              <a:t>.</a:t>
            </a:r>
          </a:p>
          <a:p>
            <a:pPr marL="171441" indent="-171441">
              <a:buFont typeface="Arial" panose="020B0604020202020204" pitchFamily="34" charset="0"/>
              <a:buChar char="•"/>
            </a:pPr>
            <a:r>
              <a:rPr lang="en-US" baseline="0" dirty="0" smtClean="0"/>
              <a:t>Check the boxes you want to customize your search.</a:t>
            </a:r>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938292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a:buChar char="•"/>
            </a:pPr>
            <a:r>
              <a:rPr lang="en-US" dirty="0"/>
              <a:t>Once you have selected your filters, they will appear below the filter options.  </a:t>
            </a:r>
          </a:p>
          <a:p>
            <a:pPr marL="171441" indent="-171441">
              <a:buFont typeface="Arial"/>
              <a:buChar char="•"/>
            </a:pPr>
            <a:r>
              <a:rPr lang="en-US" dirty="0"/>
              <a:t>Click </a:t>
            </a:r>
            <a:r>
              <a:rPr lang="en-US" b="1" dirty="0"/>
              <a:t>Apply Filters</a:t>
            </a:r>
            <a:r>
              <a:rPr lang="en-US" dirty="0"/>
              <a:t> to begin your search.  </a:t>
            </a:r>
          </a:p>
          <a:p>
            <a:pPr marL="171441" indent="-171441">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699177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buFont typeface="Arial" pitchFamily="34" charset="0"/>
              <a:buChar char="•"/>
              <a:defRPr/>
            </a:pPr>
            <a:r>
              <a:rPr lang="en-US" dirty="0"/>
              <a:t> After applying your selected filters, you may choose to edit those filters by clicking </a:t>
            </a:r>
            <a:r>
              <a:rPr lang="en-US" b="1" dirty="0"/>
              <a:t>Edit Filters.</a:t>
            </a:r>
          </a:p>
          <a:p>
            <a:pPr defTabSz="914350" eaLnBrk="0" fontAlgn="base" hangingPunct="0">
              <a:spcBef>
                <a:spcPct val="30000"/>
              </a:spcBef>
              <a:spcAft>
                <a:spcPct val="0"/>
              </a:spcAft>
              <a:buFont typeface="Arial" pitchFamily="34" charset="0"/>
              <a:buChar char="•"/>
              <a:defRPr/>
            </a:pPr>
            <a:r>
              <a:rPr lang="en-US" dirty="0"/>
              <a:t> You can clear the filters by clicking </a:t>
            </a:r>
            <a:r>
              <a:rPr lang="en-US" b="1" dirty="0"/>
              <a:t>Reset Filters</a:t>
            </a:r>
            <a:r>
              <a:rPr lang="en-US" dirty="0"/>
              <a:t>.</a:t>
            </a:r>
            <a:endParaRPr lang="en-US" b="1" baseline="0" dirty="0" smtClean="0"/>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669497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baseline="0" dirty="0" smtClean="0"/>
              <a:t> A second way to search for resources is to use the search bar in the upper right corner of the screen.  </a:t>
            </a:r>
          </a:p>
          <a:p>
            <a:pPr>
              <a:buFont typeface="Arial" pitchFamily="34" charset="0"/>
              <a:buChar char="•"/>
            </a:pPr>
            <a:r>
              <a:rPr lang="en-US" baseline="0" dirty="0" smtClean="0"/>
              <a:t> Type key words in the oval next to the magnifying glass. </a:t>
            </a:r>
          </a:p>
          <a:p>
            <a:pPr>
              <a:buFont typeface="Arial" pitchFamily="34" charset="0"/>
              <a:buChar char="•"/>
            </a:pPr>
            <a:r>
              <a:rPr lang="en-US" baseline="0" dirty="0" smtClean="0"/>
              <a:t> Press the enter or return key on your computer to begin your search.  Resources containing these words will be displayed.</a:t>
            </a:r>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801005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latin typeface="Franklin Gothic Book"/>
              </a:rPr>
              <a:t> The third way to search for resources is to use the </a:t>
            </a:r>
            <a:r>
              <a:rPr lang="en-US" b="1" dirty="0">
                <a:latin typeface="Franklin Gothic Book"/>
              </a:rPr>
              <a:t>Sort </a:t>
            </a:r>
            <a:r>
              <a:rPr lang="en-US" dirty="0">
                <a:latin typeface="Franklin Gothic Book"/>
              </a:rPr>
              <a:t>feature.  </a:t>
            </a:r>
          </a:p>
          <a:p>
            <a:pPr>
              <a:buFont typeface="Arial" pitchFamily="34" charset="0"/>
              <a:buChar char="•"/>
            </a:pPr>
            <a:r>
              <a:rPr lang="en-US" dirty="0">
                <a:latin typeface="Franklin Gothic Book"/>
              </a:rPr>
              <a:t> You can change the way resources are listed using the sort box on the left side of the screen under the filter categories.  By default, resources are listed with the newest showing first. </a:t>
            </a:r>
          </a:p>
          <a:p>
            <a:pPr>
              <a:buFont typeface="Arial" pitchFamily="34" charset="0"/>
              <a:buChar char="•"/>
            </a:pPr>
            <a:r>
              <a:rPr lang="en-US" dirty="0">
                <a:latin typeface="Franklin Gothic Book"/>
              </a:rPr>
              <a:t>When you click on </a:t>
            </a:r>
            <a:r>
              <a:rPr lang="en-US" b="1" dirty="0">
                <a:latin typeface="Franklin Gothic Book"/>
              </a:rPr>
              <a:t>Sort by: Newest</a:t>
            </a:r>
            <a:r>
              <a:rPr lang="en-US" dirty="0">
                <a:latin typeface="Franklin Gothic Book"/>
              </a:rPr>
              <a:t>, a drop-down menu appears that allows you to sort by </a:t>
            </a:r>
            <a:r>
              <a:rPr lang="en-US" b="1" dirty="0">
                <a:latin typeface="Franklin Gothic Book"/>
              </a:rPr>
              <a:t>Most Viewed</a:t>
            </a:r>
            <a:r>
              <a:rPr lang="en-US" dirty="0">
                <a:latin typeface="Franklin Gothic Book"/>
              </a:rPr>
              <a:t> or </a:t>
            </a:r>
            <a:r>
              <a:rPr lang="en-US" b="1" dirty="0">
                <a:latin typeface="Franklin Gothic Book"/>
              </a:rPr>
              <a:t>Highest Rated.</a:t>
            </a:r>
            <a:endParaRPr lang="en-US" dirty="0">
              <a:latin typeface="Franklin Gothic Book"/>
            </a:endParaRPr>
          </a:p>
          <a:p>
            <a:endParaRPr lang="en-US" baseline="0" dirty="0" smtClean="0"/>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82723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826B1-802E-4B10-A6C9-4268FA82E5DA}" type="slidenum">
              <a:rPr lang="en-US" smtClean="0"/>
              <a:t>2</a:t>
            </a:fld>
            <a:endParaRPr lang="en-US"/>
          </a:p>
        </p:txBody>
      </p:sp>
    </p:spTree>
    <p:extLst>
      <p:ext uri="{BB962C8B-B14F-4D97-AF65-F5344CB8AC3E}">
        <p14:creationId xmlns:p14="http://schemas.microsoft.com/office/powerpoint/2010/main" val="1110201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dirty="0" smtClean="0">
                <a:latin typeface="Calibri" charset="0"/>
                <a:ea typeface="MS PGothic" charset="0"/>
              </a:rPr>
              <a:t> Interactive</a:t>
            </a:r>
            <a:r>
              <a:rPr lang="en-US" baseline="0" dirty="0" smtClean="0">
                <a:latin typeface="Calibri" charset="0"/>
                <a:ea typeface="MS PGothic" charset="0"/>
              </a:rPr>
              <a:t> modules are of 4 types:  Assessment Literacy, ELA Exemplary Instructional, Math Exemplar Instructional, and Score Reports.  They provide opportunities for Digital Library users to learn more about a balanced assessment system and how to implement the intent of the Common Core State Standards using the Formative Assessment Process. All of them include interactive learning events and most include an animated or live action vignette.  When the project is complete, there will be 102 modules – look for more of them to become available throughout the Preview Period.</a:t>
            </a:r>
          </a:p>
          <a:p>
            <a:pPr>
              <a:buFont typeface="Arial" pitchFamily="34" charset="0"/>
              <a:buChar char="•"/>
            </a:pPr>
            <a:r>
              <a:rPr lang="en-US" dirty="0" smtClean="0">
                <a:latin typeface="Calibri" charset="0"/>
                <a:ea typeface="MS PGothic" charset="0"/>
              </a:rPr>
              <a:t> To find these interactive</a:t>
            </a:r>
            <a:r>
              <a:rPr lang="en-US" baseline="0" dirty="0" smtClean="0">
                <a:latin typeface="Calibri" charset="0"/>
                <a:ea typeface="MS PGothic" charset="0"/>
              </a:rPr>
              <a:t> modules, </a:t>
            </a:r>
            <a:r>
              <a:rPr lang="en-US" dirty="0" smtClean="0">
                <a:latin typeface="Calibri" charset="0"/>
                <a:ea typeface="MS PGothic" charset="0"/>
              </a:rPr>
              <a:t>filter using the </a:t>
            </a:r>
            <a:r>
              <a:rPr lang="en-US" b="1" dirty="0" smtClean="0">
                <a:latin typeface="Calibri" charset="0"/>
                <a:ea typeface="MS PGothic" charset="0"/>
              </a:rPr>
              <a:t>Module</a:t>
            </a:r>
            <a:r>
              <a:rPr lang="en-US" b="1" baseline="0" dirty="0" smtClean="0">
                <a:latin typeface="Calibri" charset="0"/>
                <a:ea typeface="MS PGothic" charset="0"/>
              </a:rPr>
              <a:t> Types </a:t>
            </a:r>
            <a:r>
              <a:rPr lang="en-US" b="0" dirty="0" smtClean="0">
                <a:latin typeface="Calibri" charset="0"/>
                <a:ea typeface="MS PGothic" charset="0"/>
              </a:rPr>
              <a:t>dropdown menu</a:t>
            </a:r>
            <a:r>
              <a:rPr lang="en-US" b="0" baseline="0" dirty="0" smtClean="0">
                <a:latin typeface="Calibri" charset="0"/>
                <a:ea typeface="MS PGothic" charset="0"/>
              </a:rPr>
              <a:t>.  </a:t>
            </a:r>
          </a:p>
          <a:p>
            <a:pPr>
              <a:buFont typeface="Arial" pitchFamily="34" charset="0"/>
              <a:buChar char="•"/>
            </a:pPr>
            <a:endParaRPr lang="en-US" b="0" baseline="0" dirty="0" smtClean="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charset="0"/>
                <a:ea typeface="MS PGothic" charset="0"/>
                <a:cs typeface="MS PGothic" charset="0"/>
              </a:defRPr>
            </a:lvl1pPr>
            <a:lvl2pPr marL="698855" indent="-268790" eaLnBrk="0" hangingPunct="0">
              <a:defRPr sz="2300">
                <a:solidFill>
                  <a:schemeClr val="tx1"/>
                </a:solidFill>
                <a:latin typeface="Calibri" charset="0"/>
                <a:ea typeface="MS PGothic" charset="0"/>
                <a:cs typeface="MS PGothic" charset="0"/>
              </a:defRPr>
            </a:lvl2pPr>
            <a:lvl3pPr marL="1075160" indent="-215032" eaLnBrk="0" hangingPunct="0">
              <a:defRPr sz="2300">
                <a:solidFill>
                  <a:schemeClr val="tx1"/>
                </a:solidFill>
                <a:latin typeface="Calibri" charset="0"/>
                <a:ea typeface="MS PGothic" charset="0"/>
                <a:cs typeface="MS PGothic" charset="0"/>
              </a:defRPr>
            </a:lvl3pPr>
            <a:lvl4pPr marL="1505225" indent="-215032" eaLnBrk="0" hangingPunct="0">
              <a:defRPr sz="2300">
                <a:solidFill>
                  <a:schemeClr val="tx1"/>
                </a:solidFill>
                <a:latin typeface="Calibri" charset="0"/>
                <a:ea typeface="MS PGothic" charset="0"/>
                <a:cs typeface="MS PGothic" charset="0"/>
              </a:defRPr>
            </a:lvl4pPr>
            <a:lvl5pPr marL="1935289" indent="-215032" eaLnBrk="0" hangingPunct="0">
              <a:defRPr sz="2300">
                <a:solidFill>
                  <a:schemeClr val="tx1"/>
                </a:solidFill>
                <a:latin typeface="Calibri" charset="0"/>
                <a:ea typeface="MS PGothic" charset="0"/>
                <a:cs typeface="MS PGothic" charset="0"/>
              </a:defRPr>
            </a:lvl5pPr>
            <a:lvl6pPr marL="2365353" indent="-215032" eaLnBrk="0" fontAlgn="base" hangingPunct="0">
              <a:spcBef>
                <a:spcPct val="0"/>
              </a:spcBef>
              <a:spcAft>
                <a:spcPct val="0"/>
              </a:spcAft>
              <a:defRPr sz="2300">
                <a:solidFill>
                  <a:schemeClr val="tx1"/>
                </a:solidFill>
                <a:latin typeface="Calibri" charset="0"/>
                <a:ea typeface="MS PGothic" charset="0"/>
                <a:cs typeface="MS PGothic" charset="0"/>
              </a:defRPr>
            </a:lvl6pPr>
            <a:lvl7pPr marL="2795418" indent="-215032" eaLnBrk="0" fontAlgn="base" hangingPunct="0">
              <a:spcBef>
                <a:spcPct val="0"/>
              </a:spcBef>
              <a:spcAft>
                <a:spcPct val="0"/>
              </a:spcAft>
              <a:defRPr sz="2300">
                <a:solidFill>
                  <a:schemeClr val="tx1"/>
                </a:solidFill>
                <a:latin typeface="Calibri" charset="0"/>
                <a:ea typeface="MS PGothic" charset="0"/>
                <a:cs typeface="MS PGothic" charset="0"/>
              </a:defRPr>
            </a:lvl7pPr>
            <a:lvl8pPr marL="3225481" indent="-215032" eaLnBrk="0" fontAlgn="base" hangingPunct="0">
              <a:spcBef>
                <a:spcPct val="0"/>
              </a:spcBef>
              <a:spcAft>
                <a:spcPct val="0"/>
              </a:spcAft>
              <a:defRPr sz="2300">
                <a:solidFill>
                  <a:schemeClr val="tx1"/>
                </a:solidFill>
                <a:latin typeface="Calibri" charset="0"/>
                <a:ea typeface="MS PGothic" charset="0"/>
                <a:cs typeface="MS PGothic" charset="0"/>
              </a:defRPr>
            </a:lvl8pPr>
            <a:lvl9pPr marL="3655546" indent="-215032" eaLnBrk="0" fontAlgn="base" hangingPunct="0">
              <a:spcBef>
                <a:spcPct val="0"/>
              </a:spcBef>
              <a:spcAft>
                <a:spcPct val="0"/>
              </a:spcAft>
              <a:defRPr sz="2300">
                <a:solidFill>
                  <a:schemeClr val="tx1"/>
                </a:solidFill>
                <a:latin typeface="Calibri" charset="0"/>
                <a:ea typeface="MS PGothic" charset="0"/>
                <a:cs typeface="MS PGothic" charset="0"/>
              </a:defRPr>
            </a:lvl9pPr>
          </a:lstStyle>
          <a:p>
            <a:pPr eaLnBrk="1" hangingPunct="1"/>
            <a:fld id="{64BE5F7A-4DF2-6B4E-92A3-6F41E1C751F5}" type="slidenum">
              <a:rPr lang="en-US" sz="1200">
                <a:solidFill>
                  <a:prstClr val="black"/>
                </a:solidFill>
              </a:rPr>
              <a:pPr eaLnBrk="1" hangingPunct="1"/>
              <a:t>21</a:t>
            </a:fld>
            <a:endParaRPr lang="en-US" sz="1200">
              <a:solidFill>
                <a:prstClr val="black"/>
              </a:solidFill>
            </a:endParaRPr>
          </a:p>
        </p:txBody>
      </p:sp>
    </p:spTree>
    <p:extLst>
      <p:ext uri="{BB962C8B-B14F-4D97-AF65-F5344CB8AC3E}">
        <p14:creationId xmlns:p14="http://schemas.microsoft.com/office/powerpoint/2010/main" val="812463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MS PGothic" charset="0"/>
              </a:rPr>
              <a:t>Choose one of the four </a:t>
            </a:r>
            <a:r>
              <a:rPr lang="en-US" dirty="0">
                <a:latin typeface="Calibri" charset="0"/>
                <a:ea typeface="MS PGothic" charset="0"/>
              </a:rPr>
              <a:t>Module types </a:t>
            </a:r>
            <a:r>
              <a:rPr lang="en-US" dirty="0" smtClean="0">
                <a:latin typeface="Calibri" charset="0"/>
                <a:ea typeface="MS PGothic" charset="0"/>
              </a:rPr>
              <a:t> (not</a:t>
            </a:r>
            <a:r>
              <a:rPr lang="en-US" baseline="0" dirty="0" smtClean="0">
                <a:latin typeface="Calibri" charset="0"/>
                <a:ea typeface="MS PGothic" charset="0"/>
              </a:rPr>
              <a:t> all will be </a:t>
            </a:r>
            <a:r>
              <a:rPr lang="en-US" dirty="0" smtClean="0">
                <a:latin typeface="Calibri" charset="0"/>
                <a:ea typeface="MS PGothic" charset="0"/>
              </a:rPr>
              <a:t>available in the initial Preview Period):  </a:t>
            </a:r>
          </a:p>
          <a:p>
            <a:pPr marL="171441" indent="-171441">
              <a:buFont typeface="Arial"/>
              <a:buChar char="•"/>
            </a:pPr>
            <a:r>
              <a:rPr lang="en-US" dirty="0" smtClean="0">
                <a:latin typeface="Calibri" charset="0"/>
                <a:ea typeface="MS PGothic" charset="0"/>
              </a:rPr>
              <a:t>Assessment </a:t>
            </a:r>
            <a:r>
              <a:rPr lang="en-US" dirty="0">
                <a:latin typeface="Calibri" charset="0"/>
                <a:ea typeface="MS PGothic" charset="0"/>
              </a:rPr>
              <a:t>Literacy Modules, </a:t>
            </a:r>
            <a:endParaRPr lang="en-US" dirty="0" smtClean="0">
              <a:latin typeface="Calibri" charset="0"/>
              <a:ea typeface="MS PGothic" charset="0"/>
            </a:endParaRPr>
          </a:p>
          <a:p>
            <a:pPr marL="171441" indent="-171441">
              <a:buFont typeface="Arial"/>
              <a:buChar char="•"/>
            </a:pPr>
            <a:r>
              <a:rPr lang="en-US" dirty="0" smtClean="0">
                <a:latin typeface="Calibri" charset="0"/>
                <a:ea typeface="MS PGothic" charset="0"/>
              </a:rPr>
              <a:t>ELA </a:t>
            </a:r>
            <a:r>
              <a:rPr lang="en-US" dirty="0">
                <a:latin typeface="Calibri" charset="0"/>
                <a:ea typeface="MS PGothic" charset="0"/>
              </a:rPr>
              <a:t>Exemplar Instructional Modules, </a:t>
            </a:r>
            <a:endParaRPr lang="en-US" dirty="0" smtClean="0">
              <a:latin typeface="Calibri" charset="0"/>
              <a:ea typeface="MS PGothic" charset="0"/>
            </a:endParaRPr>
          </a:p>
          <a:p>
            <a:pPr marL="171441" indent="-171441">
              <a:buFont typeface="Arial"/>
              <a:buChar char="•"/>
            </a:pPr>
            <a:r>
              <a:rPr lang="en-US" dirty="0" smtClean="0">
                <a:latin typeface="Calibri" charset="0"/>
                <a:ea typeface="MS PGothic" charset="0"/>
              </a:rPr>
              <a:t>Math </a:t>
            </a:r>
            <a:r>
              <a:rPr lang="en-US" dirty="0">
                <a:latin typeface="Calibri" charset="0"/>
                <a:ea typeface="MS PGothic" charset="0"/>
              </a:rPr>
              <a:t>Exemplar Instructional </a:t>
            </a:r>
            <a:r>
              <a:rPr lang="en-US" dirty="0" smtClean="0">
                <a:latin typeface="Calibri" charset="0"/>
                <a:ea typeface="MS PGothic" charset="0"/>
              </a:rPr>
              <a:t>Modules</a:t>
            </a:r>
          </a:p>
          <a:p>
            <a:pPr marL="171441" indent="-171441">
              <a:buFont typeface="Arial"/>
              <a:buChar char="•"/>
            </a:pPr>
            <a:r>
              <a:rPr lang="en-US" dirty="0" smtClean="0">
                <a:latin typeface="Calibri" charset="0"/>
                <a:ea typeface="MS PGothic" charset="0"/>
              </a:rPr>
              <a:t>Interim </a:t>
            </a:r>
            <a:r>
              <a:rPr lang="en-US" dirty="0">
                <a:latin typeface="Calibri" charset="0"/>
                <a:ea typeface="MS PGothic" charset="0"/>
              </a:rPr>
              <a:t>and Summative Score Report </a:t>
            </a:r>
            <a:r>
              <a:rPr lang="en-US" dirty="0" smtClean="0">
                <a:latin typeface="Calibri" charset="0"/>
                <a:ea typeface="MS PGothic" charset="0"/>
              </a:rPr>
              <a:t>Modules  </a:t>
            </a:r>
          </a:p>
          <a:p>
            <a:r>
              <a:rPr lang="en-US" dirty="0" smtClean="0">
                <a:latin typeface="Calibri" charset="0"/>
                <a:ea typeface="MS PGothic" charset="0"/>
              </a:rPr>
              <a:t>Select </a:t>
            </a:r>
            <a:r>
              <a:rPr lang="en-US" dirty="0">
                <a:latin typeface="Calibri" charset="0"/>
                <a:ea typeface="MS PGothic" charset="0"/>
              </a:rPr>
              <a:t>the module type </a:t>
            </a:r>
            <a:r>
              <a:rPr lang="en-US" dirty="0" smtClean="0">
                <a:latin typeface="Calibri" charset="0"/>
                <a:ea typeface="MS PGothic" charset="0"/>
              </a:rPr>
              <a:t>you</a:t>
            </a:r>
            <a:r>
              <a:rPr lang="en-US" baseline="0" dirty="0" smtClean="0">
                <a:latin typeface="Calibri" charset="0"/>
                <a:ea typeface="MS PGothic" charset="0"/>
              </a:rPr>
              <a:t> are</a:t>
            </a:r>
            <a:r>
              <a:rPr lang="en-US" dirty="0" smtClean="0">
                <a:latin typeface="Calibri" charset="0"/>
                <a:ea typeface="MS PGothic" charset="0"/>
              </a:rPr>
              <a:t> interested in </a:t>
            </a:r>
            <a:r>
              <a:rPr lang="en-US" dirty="0">
                <a:latin typeface="Calibri" charset="0"/>
                <a:ea typeface="MS PGothic" charset="0"/>
              </a:rPr>
              <a:t>by </a:t>
            </a:r>
            <a:r>
              <a:rPr lang="en-US" dirty="0" smtClean="0">
                <a:latin typeface="Calibri" charset="0"/>
                <a:ea typeface="MS PGothic" charset="0"/>
              </a:rPr>
              <a:t>checking the </a:t>
            </a:r>
            <a:r>
              <a:rPr lang="en-US" dirty="0">
                <a:latin typeface="Calibri" charset="0"/>
                <a:ea typeface="MS PGothic" charset="0"/>
              </a:rPr>
              <a:t>box</a:t>
            </a:r>
            <a:r>
              <a:rPr lang="en-US" dirty="0" smtClean="0">
                <a:latin typeface="Calibri" charset="0"/>
                <a:ea typeface="MS PGothic" charset="0"/>
              </a:rPr>
              <a:t>.  Click </a:t>
            </a:r>
            <a:r>
              <a:rPr lang="en-US" b="1" dirty="0" smtClean="0">
                <a:latin typeface="Calibri" charset="0"/>
                <a:ea typeface="MS PGothic" charset="0"/>
              </a:rPr>
              <a:t>Apply Filters.</a:t>
            </a:r>
            <a:endParaRPr lang="en-US" dirty="0">
              <a:latin typeface="Calibri" charset="0"/>
              <a:ea typeface="MS PGothic"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charset="0"/>
                <a:ea typeface="MS PGothic" charset="0"/>
                <a:cs typeface="MS PGothic" charset="0"/>
              </a:defRPr>
            </a:lvl1pPr>
            <a:lvl2pPr marL="698855" indent="-268790" eaLnBrk="0" hangingPunct="0">
              <a:defRPr sz="2300">
                <a:solidFill>
                  <a:schemeClr val="tx1"/>
                </a:solidFill>
                <a:latin typeface="Calibri" charset="0"/>
                <a:ea typeface="MS PGothic" charset="0"/>
                <a:cs typeface="MS PGothic" charset="0"/>
              </a:defRPr>
            </a:lvl2pPr>
            <a:lvl3pPr marL="1075160" indent="-215032" eaLnBrk="0" hangingPunct="0">
              <a:defRPr sz="2300">
                <a:solidFill>
                  <a:schemeClr val="tx1"/>
                </a:solidFill>
                <a:latin typeface="Calibri" charset="0"/>
                <a:ea typeface="MS PGothic" charset="0"/>
                <a:cs typeface="MS PGothic" charset="0"/>
              </a:defRPr>
            </a:lvl3pPr>
            <a:lvl4pPr marL="1505225" indent="-215032" eaLnBrk="0" hangingPunct="0">
              <a:defRPr sz="2300">
                <a:solidFill>
                  <a:schemeClr val="tx1"/>
                </a:solidFill>
                <a:latin typeface="Calibri" charset="0"/>
                <a:ea typeface="MS PGothic" charset="0"/>
                <a:cs typeface="MS PGothic" charset="0"/>
              </a:defRPr>
            </a:lvl4pPr>
            <a:lvl5pPr marL="1935289" indent="-215032" eaLnBrk="0" hangingPunct="0">
              <a:defRPr sz="2300">
                <a:solidFill>
                  <a:schemeClr val="tx1"/>
                </a:solidFill>
                <a:latin typeface="Calibri" charset="0"/>
                <a:ea typeface="MS PGothic" charset="0"/>
                <a:cs typeface="MS PGothic" charset="0"/>
              </a:defRPr>
            </a:lvl5pPr>
            <a:lvl6pPr marL="2365353" indent="-215032" eaLnBrk="0" fontAlgn="base" hangingPunct="0">
              <a:spcBef>
                <a:spcPct val="0"/>
              </a:spcBef>
              <a:spcAft>
                <a:spcPct val="0"/>
              </a:spcAft>
              <a:defRPr sz="2300">
                <a:solidFill>
                  <a:schemeClr val="tx1"/>
                </a:solidFill>
                <a:latin typeface="Calibri" charset="0"/>
                <a:ea typeface="MS PGothic" charset="0"/>
                <a:cs typeface="MS PGothic" charset="0"/>
              </a:defRPr>
            </a:lvl6pPr>
            <a:lvl7pPr marL="2795418" indent="-215032" eaLnBrk="0" fontAlgn="base" hangingPunct="0">
              <a:spcBef>
                <a:spcPct val="0"/>
              </a:spcBef>
              <a:spcAft>
                <a:spcPct val="0"/>
              </a:spcAft>
              <a:defRPr sz="2300">
                <a:solidFill>
                  <a:schemeClr val="tx1"/>
                </a:solidFill>
                <a:latin typeface="Calibri" charset="0"/>
                <a:ea typeface="MS PGothic" charset="0"/>
                <a:cs typeface="MS PGothic" charset="0"/>
              </a:defRPr>
            </a:lvl7pPr>
            <a:lvl8pPr marL="3225481" indent="-215032" eaLnBrk="0" fontAlgn="base" hangingPunct="0">
              <a:spcBef>
                <a:spcPct val="0"/>
              </a:spcBef>
              <a:spcAft>
                <a:spcPct val="0"/>
              </a:spcAft>
              <a:defRPr sz="2300">
                <a:solidFill>
                  <a:schemeClr val="tx1"/>
                </a:solidFill>
                <a:latin typeface="Calibri" charset="0"/>
                <a:ea typeface="MS PGothic" charset="0"/>
                <a:cs typeface="MS PGothic" charset="0"/>
              </a:defRPr>
            </a:lvl8pPr>
            <a:lvl9pPr marL="3655546" indent="-215032" eaLnBrk="0" fontAlgn="base" hangingPunct="0">
              <a:spcBef>
                <a:spcPct val="0"/>
              </a:spcBef>
              <a:spcAft>
                <a:spcPct val="0"/>
              </a:spcAft>
              <a:defRPr sz="2300">
                <a:solidFill>
                  <a:schemeClr val="tx1"/>
                </a:solidFill>
                <a:latin typeface="Calibri" charset="0"/>
                <a:ea typeface="MS PGothic" charset="0"/>
                <a:cs typeface="MS PGothic" charset="0"/>
              </a:defRPr>
            </a:lvl9pPr>
          </a:lstStyle>
          <a:p>
            <a:pPr eaLnBrk="1" hangingPunct="1"/>
            <a:fld id="{201AE390-6496-9F45-9006-98806420C85B}" type="slidenum">
              <a:rPr lang="en-US" sz="1200">
                <a:solidFill>
                  <a:prstClr val="black"/>
                </a:solidFill>
              </a:rPr>
              <a:pPr eaLnBrk="1" hangingPunct="1"/>
              <a:t>22</a:t>
            </a:fld>
            <a:endParaRPr lang="en-US" sz="1200">
              <a:solidFill>
                <a:prstClr val="black"/>
              </a:solidFill>
            </a:endParaRPr>
          </a:p>
        </p:txBody>
      </p:sp>
    </p:spTree>
    <p:extLst>
      <p:ext uri="{BB962C8B-B14F-4D97-AF65-F5344CB8AC3E}">
        <p14:creationId xmlns:p14="http://schemas.microsoft.com/office/powerpoint/2010/main" val="1950450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dirty="0" smtClean="0">
                <a:latin typeface="Calibri" charset="0"/>
                <a:ea typeface="MS PGothic" charset="0"/>
              </a:rPr>
              <a:t> All available modules for the</a:t>
            </a:r>
            <a:r>
              <a:rPr lang="en-US" baseline="0" dirty="0" smtClean="0">
                <a:latin typeface="Calibri" charset="0"/>
                <a:ea typeface="MS PGothic" charset="0"/>
              </a:rPr>
              <a:t> type you chose will appear.</a:t>
            </a:r>
            <a:r>
              <a:rPr lang="en-US" dirty="0" smtClean="0">
                <a:latin typeface="Calibri" charset="0"/>
                <a:ea typeface="MS PGothic" charset="0"/>
              </a:rPr>
              <a:t> </a:t>
            </a:r>
          </a:p>
          <a:p>
            <a:pPr>
              <a:buFont typeface="Arial" pitchFamily="34" charset="0"/>
              <a:buChar char="•"/>
            </a:pPr>
            <a:r>
              <a:rPr lang="en-US" baseline="0" dirty="0" smtClean="0">
                <a:latin typeface="Calibri" charset="0"/>
                <a:ea typeface="MS PGothic" charset="0"/>
              </a:rPr>
              <a:t> </a:t>
            </a:r>
            <a:r>
              <a:rPr lang="en-US" dirty="0" smtClean="0">
                <a:latin typeface="Calibri" charset="0"/>
                <a:ea typeface="MS PGothic" charset="0"/>
              </a:rPr>
              <a:t>Click </a:t>
            </a:r>
            <a:r>
              <a:rPr lang="en-US" dirty="0">
                <a:latin typeface="Calibri" charset="0"/>
                <a:ea typeface="MS PGothic" charset="0"/>
              </a:rPr>
              <a:t>on the title of the module to </a:t>
            </a:r>
            <a:r>
              <a:rPr lang="en-US">
                <a:latin typeface="Calibri" charset="0"/>
                <a:ea typeface="MS PGothic" charset="0"/>
              </a:rPr>
              <a:t>access </a:t>
            </a:r>
            <a:r>
              <a:rPr lang="en-US" smtClean="0">
                <a:latin typeface="Calibri" charset="0"/>
                <a:ea typeface="MS PGothic" charset="0"/>
              </a:rPr>
              <a:t>them.</a:t>
            </a:r>
            <a:endParaRPr lang="en-US" dirty="0">
              <a:latin typeface="Calibri" charset="0"/>
              <a:ea typeface="MS PGothic"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charset="0"/>
                <a:ea typeface="MS PGothic" charset="0"/>
                <a:cs typeface="MS PGothic" charset="0"/>
              </a:defRPr>
            </a:lvl1pPr>
            <a:lvl2pPr marL="698855" indent="-268790" eaLnBrk="0" hangingPunct="0">
              <a:defRPr sz="2300">
                <a:solidFill>
                  <a:schemeClr val="tx1"/>
                </a:solidFill>
                <a:latin typeface="Calibri" charset="0"/>
                <a:ea typeface="MS PGothic" charset="0"/>
                <a:cs typeface="MS PGothic" charset="0"/>
              </a:defRPr>
            </a:lvl2pPr>
            <a:lvl3pPr marL="1075160" indent="-215032" eaLnBrk="0" hangingPunct="0">
              <a:defRPr sz="2300">
                <a:solidFill>
                  <a:schemeClr val="tx1"/>
                </a:solidFill>
                <a:latin typeface="Calibri" charset="0"/>
                <a:ea typeface="MS PGothic" charset="0"/>
                <a:cs typeface="MS PGothic" charset="0"/>
              </a:defRPr>
            </a:lvl3pPr>
            <a:lvl4pPr marL="1505225" indent="-215032" eaLnBrk="0" hangingPunct="0">
              <a:defRPr sz="2300">
                <a:solidFill>
                  <a:schemeClr val="tx1"/>
                </a:solidFill>
                <a:latin typeface="Calibri" charset="0"/>
                <a:ea typeface="MS PGothic" charset="0"/>
                <a:cs typeface="MS PGothic" charset="0"/>
              </a:defRPr>
            </a:lvl4pPr>
            <a:lvl5pPr marL="1935289" indent="-215032" eaLnBrk="0" hangingPunct="0">
              <a:defRPr sz="2300">
                <a:solidFill>
                  <a:schemeClr val="tx1"/>
                </a:solidFill>
                <a:latin typeface="Calibri" charset="0"/>
                <a:ea typeface="MS PGothic" charset="0"/>
                <a:cs typeface="MS PGothic" charset="0"/>
              </a:defRPr>
            </a:lvl5pPr>
            <a:lvl6pPr marL="2365353" indent="-215032" eaLnBrk="0" fontAlgn="base" hangingPunct="0">
              <a:spcBef>
                <a:spcPct val="0"/>
              </a:spcBef>
              <a:spcAft>
                <a:spcPct val="0"/>
              </a:spcAft>
              <a:defRPr sz="2300">
                <a:solidFill>
                  <a:schemeClr val="tx1"/>
                </a:solidFill>
                <a:latin typeface="Calibri" charset="0"/>
                <a:ea typeface="MS PGothic" charset="0"/>
                <a:cs typeface="MS PGothic" charset="0"/>
              </a:defRPr>
            </a:lvl6pPr>
            <a:lvl7pPr marL="2795418" indent="-215032" eaLnBrk="0" fontAlgn="base" hangingPunct="0">
              <a:spcBef>
                <a:spcPct val="0"/>
              </a:spcBef>
              <a:spcAft>
                <a:spcPct val="0"/>
              </a:spcAft>
              <a:defRPr sz="2300">
                <a:solidFill>
                  <a:schemeClr val="tx1"/>
                </a:solidFill>
                <a:latin typeface="Calibri" charset="0"/>
                <a:ea typeface="MS PGothic" charset="0"/>
                <a:cs typeface="MS PGothic" charset="0"/>
              </a:defRPr>
            </a:lvl7pPr>
            <a:lvl8pPr marL="3225481" indent="-215032" eaLnBrk="0" fontAlgn="base" hangingPunct="0">
              <a:spcBef>
                <a:spcPct val="0"/>
              </a:spcBef>
              <a:spcAft>
                <a:spcPct val="0"/>
              </a:spcAft>
              <a:defRPr sz="2300">
                <a:solidFill>
                  <a:schemeClr val="tx1"/>
                </a:solidFill>
                <a:latin typeface="Calibri" charset="0"/>
                <a:ea typeface="MS PGothic" charset="0"/>
                <a:cs typeface="MS PGothic" charset="0"/>
              </a:defRPr>
            </a:lvl8pPr>
            <a:lvl9pPr marL="3655546" indent="-215032" eaLnBrk="0" fontAlgn="base" hangingPunct="0">
              <a:spcBef>
                <a:spcPct val="0"/>
              </a:spcBef>
              <a:spcAft>
                <a:spcPct val="0"/>
              </a:spcAft>
              <a:defRPr sz="2300">
                <a:solidFill>
                  <a:schemeClr val="tx1"/>
                </a:solidFill>
                <a:latin typeface="Calibri" charset="0"/>
                <a:ea typeface="MS PGothic" charset="0"/>
                <a:cs typeface="MS PGothic" charset="0"/>
              </a:defRPr>
            </a:lvl9pPr>
          </a:lstStyle>
          <a:p>
            <a:pPr eaLnBrk="1" hangingPunct="1"/>
            <a:fld id="{B84AF0E5-EF98-7840-828D-52676097B9D1}" type="slidenum">
              <a:rPr lang="en-US" sz="1200">
                <a:solidFill>
                  <a:prstClr val="black"/>
                </a:solidFill>
              </a:rPr>
              <a:pPr eaLnBrk="1" hangingPunct="1"/>
              <a:t>23</a:t>
            </a:fld>
            <a:endParaRPr lang="en-US" sz="1200">
              <a:solidFill>
                <a:prstClr val="black"/>
              </a:solidFill>
            </a:endParaRPr>
          </a:p>
        </p:txBody>
      </p:sp>
    </p:spTree>
    <p:extLst>
      <p:ext uri="{BB962C8B-B14F-4D97-AF65-F5344CB8AC3E}">
        <p14:creationId xmlns:p14="http://schemas.microsoft.com/office/powerpoint/2010/main" val="135883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buFont typeface="Arial" pitchFamily="34" charset="0"/>
              <a:buChar char="•"/>
              <a:defRPr/>
            </a:pPr>
            <a:r>
              <a:rPr lang="en-US" dirty="0" smtClean="0"/>
              <a:t>The first step in favoriting</a:t>
            </a:r>
            <a:r>
              <a:rPr lang="en-US" baseline="0" dirty="0" smtClean="0"/>
              <a:t> a resource is to open it up.  </a:t>
            </a:r>
          </a:p>
          <a:p>
            <a:pPr defTabSz="914350" eaLnBrk="0" fontAlgn="base" hangingPunct="0">
              <a:spcBef>
                <a:spcPct val="30000"/>
              </a:spcBef>
              <a:spcAft>
                <a:spcPct val="0"/>
              </a:spcAft>
              <a:buFont typeface="Arial" pitchFamily="34" charset="0"/>
              <a:buChar char="•"/>
              <a:defRPr/>
            </a:pPr>
            <a:r>
              <a:rPr lang="en-US" dirty="0" smtClean="0"/>
              <a:t> Recall</a:t>
            </a:r>
            <a:r>
              <a:rPr lang="en-US" baseline="0" dirty="0" smtClean="0"/>
              <a:t> that you find resources w</a:t>
            </a:r>
            <a:r>
              <a:rPr lang="en-US" dirty="0" smtClean="0"/>
              <a:t>hen</a:t>
            </a:r>
            <a:r>
              <a:rPr lang="en-US" baseline="0" dirty="0" smtClean="0"/>
              <a:t> you are i</a:t>
            </a:r>
            <a:r>
              <a:rPr lang="en-US" dirty="0" smtClean="0"/>
              <a:t>n</a:t>
            </a:r>
            <a:r>
              <a:rPr lang="en-US" baseline="0" dirty="0" smtClean="0"/>
              <a:t> the Digital Library Resource tab.</a:t>
            </a:r>
          </a:p>
          <a:p>
            <a:pPr defTabSz="914350" eaLnBrk="0" fontAlgn="base" hangingPunct="0">
              <a:spcBef>
                <a:spcPct val="30000"/>
              </a:spcBef>
              <a:spcAft>
                <a:spcPct val="0"/>
              </a:spcAft>
              <a:buFont typeface="Arial" pitchFamily="34" charset="0"/>
              <a:buChar char="•"/>
              <a:defRPr/>
            </a:pPr>
            <a:r>
              <a:rPr lang="en-US" baseline="0" dirty="0" smtClean="0"/>
              <a:t> Open a resource by clicking on the title in the card or list view.</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716637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 typeface="Arial" pitchFamily="34" charset="0"/>
              <a:buChar char="•"/>
            </a:pPr>
            <a:r>
              <a:rPr lang="en-US" dirty="0" smtClean="0">
                <a:latin typeface="Calibri" charset="0"/>
              </a:rPr>
              <a:t> After</a:t>
            </a:r>
            <a:r>
              <a:rPr lang="en-US" baseline="0" dirty="0" smtClean="0">
                <a:latin typeface="Calibri" charset="0"/>
              </a:rPr>
              <a:t> clicking on a resource, you are taken to the resource page. </a:t>
            </a:r>
          </a:p>
          <a:p>
            <a:pPr eaLnBrk="1" hangingPunct="1">
              <a:spcBef>
                <a:spcPct val="0"/>
              </a:spcBef>
              <a:buFont typeface="Arial" pitchFamily="34" charset="0"/>
              <a:buChar char="•"/>
            </a:pPr>
            <a:r>
              <a:rPr lang="en-US" baseline="0" dirty="0" smtClean="0">
                <a:latin typeface="Calibri" charset="0"/>
              </a:rPr>
              <a:t> At the top of this page you will find the resource title, resource type, author, and owner.  </a:t>
            </a:r>
          </a:p>
          <a:p>
            <a:pPr eaLnBrk="1" hangingPunct="1">
              <a:spcBef>
                <a:spcPct val="0"/>
              </a:spcBef>
              <a:buFont typeface="Arial" pitchFamily="34" charset="0"/>
              <a:buChar char="•"/>
            </a:pPr>
            <a:r>
              <a:rPr lang="en-US" baseline="0" dirty="0" smtClean="0">
                <a:latin typeface="Calibri" charset="0"/>
              </a:rPr>
              <a:t> To the right of this information is a heart followed by </a:t>
            </a:r>
            <a:r>
              <a:rPr lang="en-US" b="1" baseline="0" dirty="0" smtClean="0">
                <a:latin typeface="Calibri" charset="0"/>
              </a:rPr>
              <a:t>Add to Favorites</a:t>
            </a:r>
            <a:r>
              <a:rPr lang="en-US" baseline="0" dirty="0" smtClean="0">
                <a:latin typeface="Calibri" charset="0"/>
              </a:rPr>
              <a:t>.  </a:t>
            </a:r>
          </a:p>
          <a:p>
            <a:pPr eaLnBrk="1" hangingPunct="1">
              <a:spcBef>
                <a:spcPct val="0"/>
              </a:spcBef>
              <a:buFont typeface="Arial" pitchFamily="34" charset="0"/>
              <a:buChar char="•"/>
            </a:pPr>
            <a:r>
              <a:rPr lang="en-US" baseline="0" dirty="0" smtClean="0">
                <a:latin typeface="Calibri" charset="0"/>
              </a:rPr>
              <a:t> Click this to add the resource to your favorites list.</a:t>
            </a:r>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2312739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clicked, the </a:t>
            </a:r>
            <a:r>
              <a:rPr lang="en-US" baseline="0" dirty="0" smtClean="0"/>
              <a:t>Heart turns from gray to red.  Click it again to un-favorite the resource, or remove it from your favorites list.  </a:t>
            </a:r>
          </a:p>
          <a:p>
            <a:endParaRPr lang="en-US" baseline="0" dirty="0" smtClean="0"/>
          </a:p>
          <a:p>
            <a:r>
              <a:rPr lang="en-US" baseline="0" dirty="0" smtClean="0"/>
              <a:t>Check to confirm that your resource was added to your favorite list in the top right corner of the Digital Library.  If successful, the number on the Favorites bar will increase and the words “Added to Favorites” will appear briefly beside the Search box.</a:t>
            </a:r>
            <a:endParaRPr lang="en-US" dirty="0"/>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2554188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the </a:t>
            </a:r>
            <a:r>
              <a:rPr lang="en-US" b="1" dirty="0" smtClean="0"/>
              <a:t>Favorites</a:t>
            </a:r>
            <a:r>
              <a:rPr lang="en-US" dirty="0" smtClean="0"/>
              <a:t> bar in the upper right corner will take you to the </a:t>
            </a:r>
            <a:r>
              <a:rPr lang="en-US" b="1" dirty="0" smtClean="0"/>
              <a:t>Favorite</a:t>
            </a:r>
            <a:r>
              <a:rPr lang="en-US" b="1" baseline="0" dirty="0" smtClean="0"/>
              <a:t>s</a:t>
            </a:r>
            <a:r>
              <a:rPr lang="en-US" baseline="0" dirty="0" smtClean="0"/>
              <a:t> tab on your P</a:t>
            </a:r>
            <a:r>
              <a:rPr lang="en-US" dirty="0" smtClean="0"/>
              <a:t>ersonal Profile page. </a:t>
            </a:r>
            <a:r>
              <a:rPr lang="en-US" baseline="0" dirty="0" smtClean="0"/>
              <a:t>Here, you will find all of the resources you have marked as Favorite.  The list includes the </a:t>
            </a:r>
            <a:r>
              <a:rPr lang="en-US" b="1" baseline="0" dirty="0" smtClean="0"/>
              <a:t>Resource Type </a:t>
            </a:r>
            <a:r>
              <a:rPr lang="en-US" baseline="0" dirty="0" smtClean="0"/>
              <a:t>and the </a:t>
            </a:r>
            <a:r>
              <a:rPr lang="en-US" b="1" baseline="0" dirty="0" smtClean="0"/>
              <a:t>Date Added </a:t>
            </a:r>
            <a:r>
              <a:rPr lang="en-US" baseline="0" dirty="0" smtClean="0"/>
              <a:t>to your Favorites list.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4160159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BC5E0-A35A-43B8-B766-B54A973BCFDD}" type="slidenum">
              <a:rPr lang="en-US" smtClean="0"/>
              <a:t>28</a:t>
            </a:fld>
            <a:endParaRPr lang="en-US"/>
          </a:p>
        </p:txBody>
      </p:sp>
    </p:spTree>
    <p:extLst>
      <p:ext uri="{BB962C8B-B14F-4D97-AF65-F5344CB8AC3E}">
        <p14:creationId xmlns:p14="http://schemas.microsoft.com/office/powerpoint/2010/main" val="319942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solidFill>
                <a:schemeClr val="accent6">
                  <a:lumMod val="90000"/>
                  <a:lumOff val="10000"/>
                </a:schemeClr>
              </a:solidFill>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D868A776-C4C3-481A-90E0-4147DA168E80}"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61647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826B1-802E-4B10-A6C9-4268FA82E5DA}" type="slidenum">
              <a:rPr lang="en-US" smtClean="0"/>
              <a:t>3</a:t>
            </a:fld>
            <a:endParaRPr lang="en-US"/>
          </a:p>
        </p:txBody>
      </p:sp>
    </p:spTree>
    <p:extLst>
      <p:ext uri="{BB962C8B-B14F-4D97-AF65-F5344CB8AC3E}">
        <p14:creationId xmlns:p14="http://schemas.microsoft.com/office/powerpoint/2010/main" val="1927918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826B1-802E-4B10-A6C9-4268FA82E5DA}" type="slidenum">
              <a:rPr lang="en-US" smtClean="0"/>
              <a:t>4</a:t>
            </a:fld>
            <a:endParaRPr lang="en-US"/>
          </a:p>
        </p:txBody>
      </p:sp>
    </p:spTree>
    <p:extLst>
      <p:ext uri="{BB962C8B-B14F-4D97-AF65-F5344CB8AC3E}">
        <p14:creationId xmlns:p14="http://schemas.microsoft.com/office/powerpoint/2010/main" val="7644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1AAB4874-0CD9-40A1-A78C-46725B15DE74}" type="slidenum">
              <a:rPr lang="en-US" smtClean="0"/>
              <a:pPr>
                <a:defRPr/>
              </a:pPr>
              <a:t>5</a:t>
            </a:fld>
            <a:endParaRPr lang="en-US" dirty="0"/>
          </a:p>
        </p:txBody>
      </p:sp>
    </p:spTree>
    <p:extLst>
      <p:ext uri="{BB962C8B-B14F-4D97-AF65-F5344CB8AC3E}">
        <p14:creationId xmlns:p14="http://schemas.microsoft.com/office/powerpoint/2010/main" val="326095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826B1-802E-4B10-A6C9-4268FA82E5DA}" type="slidenum">
              <a:rPr lang="en-US" smtClean="0"/>
              <a:t>6</a:t>
            </a:fld>
            <a:endParaRPr lang="en-US"/>
          </a:p>
        </p:txBody>
      </p:sp>
    </p:spTree>
    <p:extLst>
      <p:ext uri="{BB962C8B-B14F-4D97-AF65-F5344CB8AC3E}">
        <p14:creationId xmlns:p14="http://schemas.microsoft.com/office/powerpoint/2010/main" val="188878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4C1DF5-C546-43F4-B03B-C9E8D1B104FD}" type="slidenum">
              <a:rPr lang="en-US" smtClean="0"/>
              <a:t>7</a:t>
            </a:fld>
            <a:endParaRPr lang="en-US"/>
          </a:p>
        </p:txBody>
      </p:sp>
    </p:spTree>
    <p:extLst>
      <p:ext uri="{BB962C8B-B14F-4D97-AF65-F5344CB8AC3E}">
        <p14:creationId xmlns:p14="http://schemas.microsoft.com/office/powerpoint/2010/main" val="15168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826B1-802E-4B10-A6C9-4268FA82E5DA}" type="slidenum">
              <a:rPr lang="en-US" smtClean="0"/>
              <a:t>8</a:t>
            </a:fld>
            <a:endParaRPr lang="en-US"/>
          </a:p>
        </p:txBody>
      </p:sp>
    </p:spTree>
    <p:extLst>
      <p:ext uri="{BB962C8B-B14F-4D97-AF65-F5344CB8AC3E}">
        <p14:creationId xmlns:p14="http://schemas.microsoft.com/office/powerpoint/2010/main" val="176933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 new user or</a:t>
            </a:r>
            <a:r>
              <a:rPr lang="en-US" baseline="0" dirty="0" smtClean="0"/>
              <a:t> you do not remember your Digital Library password, please e-mail Terri Sappington at tsapping@k12.wv.us.</a:t>
            </a:r>
            <a:endParaRPr lang="en-US" dirty="0"/>
          </a:p>
        </p:txBody>
      </p:sp>
      <p:sp>
        <p:nvSpPr>
          <p:cNvPr id="4" name="Slide Number Placeholder 3"/>
          <p:cNvSpPr>
            <a:spLocks noGrp="1"/>
          </p:cNvSpPr>
          <p:nvPr>
            <p:ph type="sldNum" sz="quarter" idx="10"/>
          </p:nvPr>
        </p:nvSpPr>
        <p:spPr/>
        <p:txBody>
          <a:bodyPr/>
          <a:lstStyle/>
          <a:p>
            <a:pPr>
              <a:defRPr/>
            </a:pPr>
            <a:fld id="{F5D4027D-DD85-423C-ADA8-3BFD66FBA7B5}"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916985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70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1741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4398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256738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79207"/>
            <a:ext cx="2057400" cy="52469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79207"/>
            <a:ext cx="6019800" cy="52469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250996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18773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03499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641990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61300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dirty="0">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57946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52601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7985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8468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1201522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21832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dirty="0">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2486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57018"/>
            <a:ext cx="91440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4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17415"/>
            <a:ext cx="6400800" cy="1752600"/>
          </a:xfrm>
        </p:spPr>
        <p:txBody>
          <a:bodyPr>
            <a:normAutofit/>
          </a:bodyPr>
          <a:lstStyle>
            <a:lvl1pPr marL="0" indent="0" algn="ctr">
              <a:buNone/>
              <a:defRPr sz="2800">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05676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144C006-4849-E34F-9B66-71AF1D6A1030}" type="datetimeFigureOut">
              <a:rPr lang="en-US" smtClean="0">
                <a:solidFill>
                  <a:prstClr val="black">
                    <a:tint val="75000"/>
                  </a:prstClr>
                </a:solidFill>
              </a:rPr>
              <a:pPr/>
              <a:t>9/23/2015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Tree>
    <p:extLst>
      <p:ext uri="{BB962C8B-B14F-4D97-AF65-F5344CB8AC3E}">
        <p14:creationId xmlns:p14="http://schemas.microsoft.com/office/powerpoint/2010/main" val="3191617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144C006-4849-E34F-9B66-71AF1D6A1030}" type="datetimeFigureOut">
              <a:rPr lang="en-US" smtClean="0">
                <a:solidFill>
                  <a:prstClr val="black">
                    <a:tint val="75000"/>
                  </a:prstClr>
                </a:solidFill>
              </a:rPr>
              <a:pPr/>
              <a:t>9/23/2015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6" name="Slide Number Placeholder 5"/>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731239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4C006-4849-E34F-9B66-71AF1D6A1030}" type="datetimeFigureOut">
              <a:rPr lang="en-US" smtClean="0">
                <a:solidFill>
                  <a:prstClr val="black">
                    <a:tint val="75000"/>
                  </a:prstClr>
                </a:solidFill>
              </a:rPr>
              <a:pPr/>
              <a:t>9/23/2015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7" name="Slide Number Placeholder 6"/>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341751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55491"/>
            <a:ext cx="4040188"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66217"/>
            <a:ext cx="4040188"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155491"/>
            <a:ext cx="4041775" cy="63976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66217"/>
            <a:ext cx="4041775"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4C006-4849-E34F-9B66-71AF1D6A1030}" type="datetimeFigureOut">
              <a:rPr lang="en-US" smtClean="0">
                <a:solidFill>
                  <a:prstClr val="black">
                    <a:tint val="75000"/>
                  </a:prstClr>
                </a:solidFill>
              </a:rPr>
              <a:pPr/>
              <a:t>9/23/2015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9" name="Slide Number Placeholder 8"/>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1115155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144C006-4849-E34F-9B66-71AF1D6A1030}" type="datetimeFigureOut">
              <a:rPr lang="en-US" smtClean="0">
                <a:solidFill>
                  <a:prstClr val="black">
                    <a:tint val="75000"/>
                  </a:prstClr>
                </a:solidFill>
              </a:rPr>
              <a:pPr/>
              <a:t>9/23/2015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5" name="Slide Number Placeholder 4"/>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2073654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4C006-4849-E34F-9B66-71AF1D6A1030}" type="datetimeFigureOut">
              <a:rPr lang="en-US" smtClean="0">
                <a:solidFill>
                  <a:prstClr val="black">
                    <a:tint val="75000"/>
                  </a:prstClr>
                </a:solidFill>
              </a:rPr>
              <a:pPr/>
              <a:t>9/23/2015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Tree>
    <p:extLst>
      <p:ext uri="{BB962C8B-B14F-4D97-AF65-F5344CB8AC3E}">
        <p14:creationId xmlns:p14="http://schemas.microsoft.com/office/powerpoint/2010/main" val="9357206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868362"/>
            <a:ext cx="5111750"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219200"/>
            <a:ext cx="3008313" cy="4906963"/>
          </a:xfr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dirty="0" smtClean="0"/>
              <a:t>After they receive training, Examiners much sign the Verification of Training, Appendix G.</a:t>
            </a:r>
          </a:p>
          <a:p>
            <a:endParaRPr lang="en-US" sz="2000" dirty="0" smtClean="0"/>
          </a:p>
          <a:p>
            <a:r>
              <a:rPr lang="en-US" sz="2000" dirty="0" smtClean="0"/>
              <a:t>This form and a copy are kept on file by the BLC and CTC.</a:t>
            </a:r>
            <a:endParaRPr lang="en-US" sz="2000" dirty="0"/>
          </a:p>
        </p:txBody>
      </p:sp>
      <p:sp>
        <p:nvSpPr>
          <p:cNvPr id="5" name="Date Placeholder 4"/>
          <p:cNvSpPr>
            <a:spLocks noGrp="1"/>
          </p:cNvSpPr>
          <p:nvPr>
            <p:ph type="dt" sz="half" idx="10"/>
          </p:nvPr>
        </p:nvSpPr>
        <p:spPr/>
        <p:txBody>
          <a:bodyPr/>
          <a:lstStyle/>
          <a:p>
            <a:fld id="{F144C006-4849-E34F-9B66-71AF1D6A1030}" type="datetimeFigureOut">
              <a:rPr lang="en-US" smtClean="0">
                <a:solidFill>
                  <a:prstClr val="black">
                    <a:tint val="75000"/>
                  </a:prstClr>
                </a:solidFill>
              </a:rPr>
              <a:pPr/>
              <a:t>9/23/2015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9" name="Title 18"/>
          <p:cNvSpPr txBox="1">
            <a:spLocks/>
          </p:cNvSpPr>
          <p:nvPr userDrawn="1"/>
        </p:nvSpPr>
        <p:spPr>
          <a:xfrm>
            <a:off x="3200400" y="152400"/>
            <a:ext cx="5943600" cy="685800"/>
          </a:xfrm>
          <a:prstGeom prst="rect">
            <a:avLst/>
          </a:prstGeom>
        </p:spPr>
        <p:txBody>
          <a:bodyPr/>
          <a:lstStyle/>
          <a:p>
            <a:pPr algn="ctr">
              <a:spcBef>
                <a:spcPct val="0"/>
              </a:spcBef>
              <a:defRPr/>
            </a:pP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Before Test Administration</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0946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44C006-4849-E34F-9B66-71AF1D6A1030}" type="datetimeFigureOut">
              <a:rPr lang="en-US" smtClean="0"/>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1171484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7392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8609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640659"/>
            <a:ext cx="5486400" cy="5466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4C006-4849-E34F-9B66-71AF1D6A1030}" type="datetimeFigureOut">
              <a:rPr lang="en-US" smtClean="0">
                <a:solidFill>
                  <a:prstClr val="black">
                    <a:tint val="75000"/>
                  </a:prstClr>
                </a:solidFill>
              </a:rPr>
              <a:pPr/>
              <a:t>9/23/2015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white">
                    <a:lumMod val="50000"/>
                  </a:prstClr>
                </a:solidFill>
              </a:rPr>
              <a:t>© 2015 WVDE Office of Assessment</a:t>
            </a:r>
            <a:endParaRPr lang="en-US" dirty="0">
              <a:solidFill>
                <a:prstClr val="white">
                  <a:lumMod val="50000"/>
                </a:prstClr>
              </a:solidFill>
            </a:endParaRPr>
          </a:p>
        </p:txBody>
      </p:sp>
      <p:sp>
        <p:nvSpPr>
          <p:cNvPr id="7" name="Slide Number Placeholder 6"/>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641013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solidFill>
                  <a:prstClr val="black">
                    <a:tint val="75000"/>
                  </a:prstClr>
                </a:solidFill>
              </a:rPr>
              <a:pPr/>
              <a:t>9/23/2015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6" name="Slide Number Placeholder 5"/>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9894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79207"/>
            <a:ext cx="2057400" cy="52469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79207"/>
            <a:ext cx="6019800" cy="52469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solidFill>
                  <a:prstClr val="black">
                    <a:tint val="75000"/>
                  </a:prstClr>
                </a:solidFill>
              </a:rPr>
              <a:pPr/>
              <a:t>9/23/2015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50000"/>
                  </a:prstClr>
                </a:solidFill>
              </a:rPr>
              <a:t>© 2015 WVDE Office of Assessment</a:t>
            </a:r>
          </a:p>
          <a:p>
            <a:endParaRPr lang="en-US" dirty="0">
              <a:solidFill>
                <a:prstClr val="white">
                  <a:lumMod val="50000"/>
                </a:prstClr>
              </a:solidFill>
            </a:endParaRPr>
          </a:p>
        </p:txBody>
      </p:sp>
      <p:sp>
        <p:nvSpPr>
          <p:cNvPr id="6" name="Slide Number Placeholder 5"/>
          <p:cNvSpPr>
            <a:spLocks noGrp="1"/>
          </p:cNvSpPr>
          <p:nvPr>
            <p:ph type="sldNum" sz="quarter" idx="12"/>
          </p:nvPr>
        </p:nvSpPr>
        <p:spPr>
          <a:xfrm>
            <a:off x="4038600" y="76201"/>
            <a:ext cx="4648200" cy="685799"/>
          </a:xfrm>
          <a:prstGeom prst="rect">
            <a:avLst/>
          </a:prstGeom>
        </p:spPr>
        <p:txBody>
          <a:bodyPr/>
          <a:lstStyle/>
          <a:p>
            <a:pPr defTabSz="914400" fontAlgn="base">
              <a:spcBef>
                <a:spcPct val="0"/>
              </a:spcBef>
              <a:spcAft>
                <a:spcPct val="0"/>
              </a:spcAft>
            </a:pPr>
            <a:fld id="{E8F1C562-0EF2-0045-8093-4EDB6FA56DFA}" type="slidenum">
              <a:rPr lang="en-US" smtClean="0">
                <a:solidFill>
                  <a:prstClr val="black"/>
                </a:solidFill>
              </a:rPr>
              <a:pPr defTabSz="914400"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9613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4C006-4849-E34F-9B66-71AF1D6A1030}" type="datetimeFigureOut">
              <a:rPr lang="en-US" smtClean="0"/>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346495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5549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66217"/>
            <a:ext cx="4040188"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5549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66217"/>
            <a:ext cx="4041775"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4C006-4849-E34F-9B66-71AF1D6A1030}" type="datetimeFigureOut">
              <a:rPr lang="en-US" smtClean="0"/>
              <a:t>9/23/2015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327442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44C006-4849-E34F-9B66-71AF1D6A1030}" type="datetimeFigureOut">
              <a:rPr lang="en-US" smtClean="0"/>
              <a:t>9/23/2015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164579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4C006-4849-E34F-9B66-71AF1D6A1030}" type="datetimeFigureOut">
              <a:rPr lang="en-US" smtClean="0"/>
              <a:t>9/23/2015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121958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68362"/>
            <a:ext cx="5111750"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37620"/>
            <a:ext cx="3008313" cy="34885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4C006-4849-E34F-9B66-71AF1D6A1030}" type="datetimeFigureOut">
              <a:rPr lang="en-US" smtClean="0"/>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295032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7392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8609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640659"/>
            <a:ext cx="5486400" cy="5466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4C006-4849-E34F-9B66-71AF1D6A1030}" type="datetimeFigureOut">
              <a:rPr lang="en-US" smtClean="0"/>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dirty="0"/>
          </a:p>
        </p:txBody>
      </p:sp>
    </p:spTree>
    <p:extLst>
      <p:ext uri="{BB962C8B-B14F-4D97-AF65-F5344CB8AC3E}">
        <p14:creationId xmlns:p14="http://schemas.microsoft.com/office/powerpoint/2010/main" val="139957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2879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56685"/>
            <a:ext cx="8229600" cy="39694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4C006-4849-E34F-9B66-71AF1D6A1030}" type="datetimeFigureOut">
              <a:rPr lang="en-US" smtClean="0"/>
              <a:t>9/23/2015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224447"/>
            <a:ext cx="2133600" cy="365125"/>
          </a:xfrm>
          <a:prstGeom prst="rect">
            <a:avLst/>
          </a:prstGeom>
        </p:spPr>
        <p:txBody>
          <a:bodyPr vert="horz" lIns="91440" tIns="45720" rIns="91440" bIns="45720" rtlCol="0" anchor="ctr"/>
          <a:lstStyle>
            <a:lvl1pPr algn="r">
              <a:defRPr sz="1200">
                <a:solidFill>
                  <a:schemeClr val="bg1"/>
                </a:solidFill>
              </a:defRPr>
            </a:lvl1pPr>
          </a:lstStyle>
          <a:p>
            <a:fld id="{E8F1C562-0EF2-0045-8093-4EDB6FA56DFA}" type="slidenum">
              <a:rPr lang="en-US" smtClean="0"/>
              <a:pPr/>
              <a:t>‹#›</a:t>
            </a:fld>
            <a:endParaRPr lang="en-US" dirty="0"/>
          </a:p>
        </p:txBody>
      </p:sp>
    </p:spTree>
    <p:extLst>
      <p:ext uri="{BB962C8B-B14F-4D97-AF65-F5344CB8AC3E}">
        <p14:creationId xmlns:p14="http://schemas.microsoft.com/office/powerpoint/2010/main" val="91080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defTabSz="914400" fontAlgn="base">
              <a:spcBef>
                <a:spcPct val="0"/>
              </a:spcBef>
              <a:spcAft>
                <a:spcPct val="0"/>
              </a:spcAft>
            </a:pPr>
            <a:fld id="{F3477EC8-074D-41C4-94AE-E9EA7CEEA348}" type="slidenum">
              <a:rPr>
                <a:solidFill>
                  <a:srgbClr val="FFFFFF">
                    <a:lumMod val="75000"/>
                  </a:srgbClr>
                </a:solidFill>
              </a:rPr>
              <a:pPr algn="r" defTabSz="914400"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16321636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defTabSz="914400" fontAlgn="base">
              <a:spcBef>
                <a:spcPct val="0"/>
              </a:spcBef>
              <a:spcAft>
                <a:spcPct val="0"/>
              </a:spcAft>
            </a:pPr>
            <a:fld id="{F3477EC8-074D-41C4-94AE-E9EA7CEEA348}" type="slidenum">
              <a:rPr>
                <a:solidFill>
                  <a:srgbClr val="FFFFFF">
                    <a:lumMod val="75000"/>
                  </a:srgbClr>
                </a:solidFill>
              </a:rPr>
              <a:pPr algn="r" defTabSz="914400" fontAlgn="base">
                <a:spcBef>
                  <a:spcPct val="0"/>
                </a:spcBef>
                <a:spcAft>
                  <a:spcPct val="0"/>
                </a:spcAft>
              </a:pPr>
              <a:t>‹#›</a:t>
            </a:fld>
            <a:endParaRPr dirty="0">
              <a:solidFill>
                <a:srgbClr val="FFFFFF">
                  <a:lumMod val="75000"/>
                </a:srgbClr>
              </a:solidFill>
            </a:endParaRPr>
          </a:p>
        </p:txBody>
      </p:sp>
    </p:spTree>
    <p:extLst>
      <p:ext uri="{BB962C8B-B14F-4D97-AF65-F5344CB8AC3E}">
        <p14:creationId xmlns:p14="http://schemas.microsoft.com/office/powerpoint/2010/main" val="16750014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28798"/>
            <a:ext cx="8229600" cy="74760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98801"/>
            <a:ext cx="8229600" cy="42273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F144C006-4849-E34F-9B66-71AF1D6A1030}" type="datetimeFigureOut">
              <a:rPr lang="en-US" smtClean="0">
                <a:solidFill>
                  <a:prstClr val="black">
                    <a:tint val="75000"/>
                  </a:prstClr>
                </a:solidFill>
              </a:rPr>
              <a:pPr defTabSz="914400" fontAlgn="base">
                <a:spcBef>
                  <a:spcPct val="0"/>
                </a:spcBef>
                <a:spcAft>
                  <a:spcPct val="0"/>
                </a:spcAft>
              </a:pPr>
              <a:t>9/23/2015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bg1">
                    <a:lumMod val="50000"/>
                  </a:schemeClr>
                </a:solidFill>
              </a:defRPr>
            </a:lvl1pPr>
          </a:lstStyle>
          <a:p>
            <a:pPr defTabSz="914400" fontAlgn="base">
              <a:spcBef>
                <a:spcPct val="0"/>
              </a:spcBef>
              <a:spcAft>
                <a:spcPct val="0"/>
              </a:spcAft>
            </a:pPr>
            <a:r>
              <a:rPr lang="en-US" dirty="0" smtClean="0">
                <a:solidFill>
                  <a:prstClr val="white">
                    <a:lumMod val="50000"/>
                  </a:prstClr>
                </a:solidFill>
              </a:rPr>
              <a:t>© 2015 WVDE Office of Assessment</a:t>
            </a:r>
            <a:endParaRPr lang="en-US" dirty="0">
              <a:solidFill>
                <a:prstClr val="white">
                  <a:lumMod val="50000"/>
                </a:prstClr>
              </a:solidFill>
            </a:endParaRPr>
          </a:p>
        </p:txBody>
      </p:sp>
      <p:sp>
        <p:nvSpPr>
          <p:cNvPr id="7" name="TextBox 6"/>
          <p:cNvSpPr txBox="1"/>
          <p:nvPr userDrawn="1"/>
        </p:nvSpPr>
        <p:spPr>
          <a:xfrm>
            <a:off x="6705600" y="152400"/>
            <a:ext cx="2057400" cy="553998"/>
          </a:xfrm>
          <a:prstGeom prst="rect">
            <a:avLst/>
          </a:prstGeom>
          <a:noFill/>
        </p:spPr>
        <p:txBody>
          <a:bodyPr wrap="square" rtlCol="0">
            <a:spAutoFit/>
          </a:bodyPr>
          <a:lstStyle/>
          <a:p>
            <a:pPr defTabSz="914400" fontAlgn="base">
              <a:spcBef>
                <a:spcPct val="0"/>
              </a:spcBef>
              <a:spcAft>
                <a:spcPct val="0"/>
              </a:spcAft>
            </a:pP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Portal</a:t>
            </a:r>
            <a:endPar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5840788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ctr" defTabSz="457200" rtl="0" eaLnBrk="1" latinLnBrk="0" hangingPunct="1">
        <a:spcBef>
          <a:spcPct val="0"/>
        </a:spcBef>
        <a:buNone/>
        <a:defRPr sz="3600" b="1" kern="1200" cap="none" spc="0">
          <a:ln/>
          <a:solidFill>
            <a:schemeClr val="accent4"/>
          </a:solidFill>
          <a:effectLst/>
          <a:latin typeface="+mj-lt"/>
          <a:ea typeface="+mj-ea"/>
          <a:cs typeface="+mj-cs"/>
        </a:defRPr>
      </a:lvl1pPr>
    </p:titleStyle>
    <p:bodyStyle>
      <a:lvl1pPr marL="342900" indent="-342900" algn="l" defTabSz="457200" rtl="0" eaLnBrk="1" latinLnBrk="0" hangingPunct="1">
        <a:spcBef>
          <a:spcPct val="20000"/>
        </a:spcBef>
        <a:buClr>
          <a:schemeClr val="accent3">
            <a:lumMod val="75000"/>
          </a:schemeClr>
        </a:buClr>
        <a:buFont typeface="Arial"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4">
            <a:lumMod val="75000"/>
          </a:schemeClr>
        </a:buClr>
        <a:buFont typeface="Arial"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lumMod val="75000"/>
          </a:schemeClr>
        </a:buClr>
        <a:buFont typeface="Arial" pitchFamily="34" charset="0"/>
        <a:buChar char="&gt;"/>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6">
            <a:lumMod val="75000"/>
          </a:schemeClr>
        </a:buClr>
        <a:buFont typeface="Wingdings" pitchFamily="2"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7030A0"/>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tsapping@k12.wv.u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smarterbalancedlibrary.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mailto:tsapping@k12.wv.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27" t="2368" r="9535" b="2091"/>
          <a:stretch/>
        </p:blipFill>
        <p:spPr>
          <a:xfrm>
            <a:off x="4206726" y="1219200"/>
            <a:ext cx="5045607" cy="4090714"/>
          </a:xfrm>
          <a:prstGeom prst="rect">
            <a:avLst/>
          </a:prstGeom>
          <a:effectLst>
            <a:outerShdw blurRad="50800" dist="38100" dir="2700000" algn="tl" rotWithShape="0">
              <a:prstClr val="black">
                <a:alpha val="40000"/>
              </a:prstClr>
            </a:outerShdw>
          </a:effectLst>
        </p:spPr>
      </p:pic>
      <p:sp>
        <p:nvSpPr>
          <p:cNvPr id="8" name="Title 1"/>
          <p:cNvSpPr txBox="1">
            <a:spLocks/>
          </p:cNvSpPr>
          <p:nvPr/>
        </p:nvSpPr>
        <p:spPr>
          <a:xfrm>
            <a:off x="228600" y="1113358"/>
            <a:ext cx="4141880" cy="30203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200" b="1" dirty="0" smtClean="0"/>
              <a:t>Smarter Balanced</a:t>
            </a:r>
          </a:p>
          <a:p>
            <a:pPr algn="l">
              <a:lnSpc>
                <a:spcPct val="120000"/>
              </a:lnSpc>
            </a:pPr>
            <a:r>
              <a:rPr lang="en-US" sz="3200" b="1" dirty="0" smtClean="0"/>
              <a:t>Digital Library:</a:t>
            </a:r>
          </a:p>
          <a:p>
            <a:pPr algn="l">
              <a:lnSpc>
                <a:spcPct val="120000"/>
              </a:lnSpc>
            </a:pPr>
            <a:r>
              <a:rPr lang="en-US" sz="3200" b="1" dirty="0" smtClean="0"/>
              <a:t>A Part of a Balanced</a:t>
            </a:r>
          </a:p>
          <a:p>
            <a:pPr algn="l">
              <a:lnSpc>
                <a:spcPct val="120000"/>
              </a:lnSpc>
            </a:pPr>
            <a:r>
              <a:rPr lang="en-US" sz="3200" b="1" dirty="0" smtClean="0"/>
              <a:t>Assessment System</a:t>
            </a:r>
          </a:p>
        </p:txBody>
      </p:sp>
      <p:sp>
        <p:nvSpPr>
          <p:cNvPr id="5" name="Title 1"/>
          <p:cNvSpPr txBox="1">
            <a:spLocks/>
          </p:cNvSpPr>
          <p:nvPr/>
        </p:nvSpPr>
        <p:spPr>
          <a:xfrm>
            <a:off x="277719" y="4481725"/>
            <a:ext cx="5812837" cy="16563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000" b="1" dirty="0" smtClean="0">
                <a:latin typeface="Arial"/>
                <a:cs typeface="Arial"/>
              </a:rPr>
              <a:t>Terri Sappington</a:t>
            </a:r>
          </a:p>
          <a:p>
            <a:pPr algn="l">
              <a:lnSpc>
                <a:spcPct val="120000"/>
              </a:lnSpc>
            </a:pPr>
            <a:r>
              <a:rPr lang="en-US" sz="1200" dirty="0" smtClean="0">
                <a:latin typeface="Arial"/>
                <a:cs typeface="Arial"/>
              </a:rPr>
              <a:t>Assessment Coordinator</a:t>
            </a:r>
          </a:p>
          <a:p>
            <a:pPr algn="l">
              <a:lnSpc>
                <a:spcPct val="120000"/>
              </a:lnSpc>
            </a:pPr>
            <a:r>
              <a:rPr lang="en-US" sz="1200" dirty="0">
                <a:cs typeface="Arial"/>
              </a:rPr>
              <a:t>West Virginia Department of Education</a:t>
            </a:r>
          </a:p>
          <a:p>
            <a:pPr algn="l">
              <a:lnSpc>
                <a:spcPct val="120000"/>
              </a:lnSpc>
            </a:pPr>
            <a:r>
              <a:rPr lang="en-US" sz="1200" dirty="0">
                <a:cs typeface="Arial"/>
              </a:rPr>
              <a:t>Office of </a:t>
            </a:r>
            <a:r>
              <a:rPr lang="en-US" sz="1200" dirty="0" smtClean="0">
                <a:cs typeface="Arial"/>
              </a:rPr>
              <a:t>Assessment</a:t>
            </a:r>
            <a:endParaRPr lang="en-US" sz="1200" dirty="0">
              <a:cs typeface="Arial"/>
            </a:endParaRPr>
          </a:p>
          <a:p>
            <a:pPr algn="l">
              <a:lnSpc>
                <a:spcPct val="120000"/>
              </a:lnSpc>
            </a:pPr>
            <a:r>
              <a:rPr lang="en-US" sz="1200" dirty="0" smtClean="0">
                <a:latin typeface="Arial"/>
                <a:cs typeface="Arial"/>
              </a:rPr>
              <a:t>State Lead, State Leadership Team, Smarter Balanced Digital Library</a:t>
            </a:r>
          </a:p>
          <a:p>
            <a:pPr algn="l">
              <a:lnSpc>
                <a:spcPct val="120000"/>
              </a:lnSpc>
            </a:pPr>
            <a:r>
              <a:rPr lang="en-US" sz="1200" dirty="0" smtClean="0">
                <a:latin typeface="Arial"/>
                <a:cs typeface="Arial"/>
              </a:rPr>
              <a:t>WV Teacher Involvement Coordinator, Smarter Balanced Assessment Consortium</a:t>
            </a:r>
          </a:p>
        </p:txBody>
      </p:sp>
    </p:spTree>
    <p:extLst>
      <p:ext uri="{BB962C8B-B14F-4D97-AF65-F5344CB8AC3E}">
        <p14:creationId xmlns:p14="http://schemas.microsoft.com/office/powerpoint/2010/main" val="187579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27" t="2368" r="9535" b="2091"/>
          <a:stretch/>
        </p:blipFill>
        <p:spPr>
          <a:xfrm>
            <a:off x="198303" y="1602643"/>
            <a:ext cx="5442333" cy="4412359"/>
          </a:xfrm>
          <a:prstGeom prst="rect">
            <a:avLst/>
          </a:prstGeom>
          <a:effectLst>
            <a:outerShdw blurRad="50800" dist="38100" dir="2700000" algn="tl" rotWithShape="0">
              <a:prstClr val="black">
                <a:alpha val="40000"/>
              </a:prstClr>
            </a:outerShdw>
          </a:effectLst>
        </p:spPr>
      </p:pic>
      <p:sp>
        <p:nvSpPr>
          <p:cNvPr id="8" name="Title 1"/>
          <p:cNvSpPr txBox="1">
            <a:spLocks/>
          </p:cNvSpPr>
          <p:nvPr/>
        </p:nvSpPr>
        <p:spPr>
          <a:xfrm>
            <a:off x="5261317" y="911461"/>
            <a:ext cx="3362178" cy="30203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120000"/>
              </a:lnSpc>
            </a:pPr>
            <a:r>
              <a:rPr lang="en-US" sz="3300" dirty="0" smtClean="0"/>
              <a:t>Digital Library Resources</a:t>
            </a:r>
          </a:p>
        </p:txBody>
      </p:sp>
    </p:spTree>
    <p:extLst>
      <p:ext uri="{BB962C8B-B14F-4D97-AF65-F5344CB8AC3E}">
        <p14:creationId xmlns:p14="http://schemas.microsoft.com/office/powerpoint/2010/main" val="162403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798"/>
            <a:ext cx="8229600" cy="674919"/>
          </a:xfrm>
        </p:spPr>
        <p:txBody>
          <a:bodyPr>
            <a:normAutofit fontScale="90000"/>
          </a:bodyPr>
          <a:lstStyle/>
          <a:p>
            <a:r>
              <a:rPr lang="en-US" dirty="0" smtClean="0"/>
              <a:t>Landing Page</a:t>
            </a:r>
            <a:endParaRPr lang="en-US" dirty="0"/>
          </a:p>
        </p:txBody>
      </p:sp>
      <p:pic>
        <p:nvPicPr>
          <p:cNvPr id="4" name="Content Placeholder 3"/>
          <p:cNvPicPr>
            <a:picLocks noGrp="1" noChangeAspect="1"/>
          </p:cNvPicPr>
          <p:nvPr>
            <p:ph idx="1"/>
          </p:nvPr>
        </p:nvPicPr>
        <p:blipFill>
          <a:blip r:embed="rId2"/>
          <a:stretch>
            <a:fillRect/>
          </a:stretch>
        </p:blipFill>
        <p:spPr>
          <a:xfrm>
            <a:off x="457200" y="1786280"/>
            <a:ext cx="8229600" cy="3925388"/>
          </a:xfrm>
          <a:prstGeom prst="rect">
            <a:avLst/>
          </a:prstGeom>
        </p:spPr>
      </p:pic>
      <p:sp>
        <p:nvSpPr>
          <p:cNvPr id="5"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Digital Library Resources</a:t>
            </a:r>
          </a:p>
        </p:txBody>
      </p:sp>
      <p:sp>
        <p:nvSpPr>
          <p:cNvPr id="6" name="Rectangle 5"/>
          <p:cNvSpPr/>
          <p:nvPr/>
        </p:nvSpPr>
        <p:spPr>
          <a:xfrm>
            <a:off x="4572000" y="1823794"/>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06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Digital Library Resources</a:t>
            </a:r>
          </a:p>
        </p:txBody>
      </p:sp>
      <p:pic>
        <p:nvPicPr>
          <p:cNvPr id="3" name="Content Placeholder 2"/>
          <p:cNvPicPr>
            <a:picLocks noGrp="1" noChangeAspect="1"/>
          </p:cNvPicPr>
          <p:nvPr>
            <p:ph idx="1"/>
          </p:nvPr>
        </p:nvPicPr>
        <p:blipFill>
          <a:blip r:embed="rId3"/>
          <a:stretch>
            <a:fillRect/>
          </a:stretch>
        </p:blipFill>
        <p:spPr>
          <a:xfrm>
            <a:off x="0" y="1431895"/>
            <a:ext cx="9185374" cy="3913828"/>
          </a:xfrm>
          <a:prstGeom prst="rect">
            <a:avLst/>
          </a:prstGeom>
        </p:spPr>
      </p:pic>
      <p:sp>
        <p:nvSpPr>
          <p:cNvPr id="9" name="Rectangle 8"/>
          <p:cNvSpPr/>
          <p:nvPr/>
        </p:nvSpPr>
        <p:spPr>
          <a:xfrm>
            <a:off x="4399671" y="1431895"/>
            <a:ext cx="875714" cy="3547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239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1_Card.png"/>
          <p:cNvPicPr>
            <a:picLocks noGrp="1" noChangeAspect="1"/>
          </p:cNvPicPr>
          <p:nvPr>
            <p:ph idx="1"/>
          </p:nvPr>
        </p:nvPicPr>
        <p:blipFill rotWithShape="1">
          <a:blip r:embed="rId3">
            <a:extLst>
              <a:ext uri="{28A0092B-C50C-407E-A947-70E740481C1C}">
                <a14:useLocalDpi xmlns:a14="http://schemas.microsoft.com/office/drawing/2010/main" val="0"/>
              </a:ext>
            </a:extLst>
          </a:blip>
          <a:srcRect t="8870" b="-2204"/>
          <a:stretch/>
        </p:blipFill>
        <p:spPr>
          <a:xfrm>
            <a:off x="457200" y="1266363"/>
            <a:ext cx="8229600" cy="3969477"/>
          </a:xfrm>
          <a:ln>
            <a:solidFill>
              <a:schemeClr val="tx1"/>
            </a:solidFill>
          </a:ln>
          <a:effectLst>
            <a:outerShdw blurRad="50800" dist="38100" dir="2700000" algn="tl" rotWithShape="0">
              <a:prstClr val="black">
                <a:alpha val="40000"/>
              </a:prstClr>
            </a:outerShdw>
          </a:effectLst>
        </p:spPr>
      </p:pic>
      <p:sp>
        <p:nvSpPr>
          <p:cNvPr id="6" name="Rounded Rectangle 5"/>
          <p:cNvSpPr/>
          <p:nvPr/>
        </p:nvSpPr>
        <p:spPr>
          <a:xfrm>
            <a:off x="879808" y="1687276"/>
            <a:ext cx="1822028" cy="271947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 name="Rounded Rectangle 6"/>
          <p:cNvSpPr/>
          <p:nvPr/>
        </p:nvSpPr>
        <p:spPr>
          <a:xfrm>
            <a:off x="4094645" y="1687276"/>
            <a:ext cx="477355" cy="50683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Resource Cards</a:t>
            </a:r>
          </a:p>
        </p:txBody>
      </p:sp>
    </p:spTree>
    <p:extLst>
      <p:ext uri="{BB962C8B-B14F-4D97-AF65-F5344CB8AC3E}">
        <p14:creationId xmlns:p14="http://schemas.microsoft.com/office/powerpoint/2010/main" val="120838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8_List view.png"/>
          <p:cNvPicPr>
            <a:picLocks noGrp="1" noChangeAspect="1"/>
          </p:cNvPicPr>
          <p:nvPr>
            <p:ph idx="1"/>
          </p:nvPr>
        </p:nvPicPr>
        <p:blipFill rotWithShape="1">
          <a:blip r:embed="rId3">
            <a:extLst>
              <a:ext uri="{28A0092B-C50C-407E-A947-70E740481C1C}">
                <a14:useLocalDpi xmlns:a14="http://schemas.microsoft.com/office/drawing/2010/main" val="0"/>
              </a:ext>
            </a:extLst>
          </a:blip>
          <a:srcRect t="9020" b="-2354"/>
          <a:stretch/>
        </p:blipFill>
        <p:spPr>
          <a:xfrm>
            <a:off x="460264" y="1308386"/>
            <a:ext cx="8229600" cy="3969477"/>
          </a:xfrm>
          <a:ln>
            <a:solidFill>
              <a:schemeClr val="tx1"/>
            </a:solidFill>
          </a:ln>
          <a:effectLst>
            <a:outerShdw blurRad="50800" dist="38100" dir="2700000" algn="tl" rotWithShape="0">
              <a:prstClr val="black">
                <a:alpha val="40000"/>
              </a:prstClr>
            </a:outerShdw>
          </a:effectLst>
        </p:spPr>
      </p:pic>
      <p:cxnSp>
        <p:nvCxnSpPr>
          <p:cNvPr id="9" name="Straight Arrow Connector 8"/>
          <p:cNvCxnSpPr/>
          <p:nvPr/>
        </p:nvCxnSpPr>
        <p:spPr>
          <a:xfrm flipH="1">
            <a:off x="7173401" y="3034219"/>
            <a:ext cx="656532"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View Options</a:t>
            </a:r>
          </a:p>
        </p:txBody>
      </p:sp>
      <p:sp>
        <p:nvSpPr>
          <p:cNvPr id="5" name="Rectangle 4"/>
          <p:cNvSpPr/>
          <p:nvPr/>
        </p:nvSpPr>
        <p:spPr>
          <a:xfrm>
            <a:off x="5029200" y="1308386"/>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128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5447" y="1339054"/>
            <a:ext cx="9159447" cy="3651400"/>
          </a:xfrm>
          <a:prstGeom prst="rect">
            <a:avLst/>
          </a:prstGeom>
        </p:spPr>
      </p:pic>
      <p:sp>
        <p:nvSpPr>
          <p:cNvPr id="6" name="Rounded Rectangle 5"/>
          <p:cNvSpPr/>
          <p:nvPr/>
        </p:nvSpPr>
        <p:spPr>
          <a:xfrm>
            <a:off x="162732" y="2047737"/>
            <a:ext cx="8671301" cy="133089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Search Using Filtering</a:t>
            </a:r>
          </a:p>
        </p:txBody>
      </p:sp>
      <p:sp>
        <p:nvSpPr>
          <p:cNvPr id="5" name="Rectangle 4"/>
          <p:cNvSpPr/>
          <p:nvPr/>
        </p:nvSpPr>
        <p:spPr>
          <a:xfrm>
            <a:off x="4498382" y="1339054"/>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709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2_Filter.png"/>
          <p:cNvPicPr>
            <a:picLocks noGrp="1" noChangeAspect="1"/>
          </p:cNvPicPr>
          <p:nvPr>
            <p:ph idx="1"/>
          </p:nvPr>
        </p:nvPicPr>
        <p:blipFill rotWithShape="1">
          <a:blip r:embed="rId3">
            <a:extLst>
              <a:ext uri="{28A0092B-C50C-407E-A947-70E740481C1C}">
                <a14:useLocalDpi xmlns:a14="http://schemas.microsoft.com/office/drawing/2010/main" val="0"/>
              </a:ext>
            </a:extLst>
          </a:blip>
          <a:srcRect t="9018" b="-2353"/>
          <a:stretch/>
        </p:blipFill>
        <p:spPr>
          <a:xfrm>
            <a:off x="460264" y="1385504"/>
            <a:ext cx="8229600" cy="3969477"/>
          </a:xfrm>
          <a:ln>
            <a:solidFill>
              <a:schemeClr val="tx1"/>
            </a:solidFill>
          </a:ln>
          <a:effectLst>
            <a:outerShdw blurRad="50800" dist="38100" dir="2700000" algn="tl" rotWithShape="0">
              <a:prstClr val="black">
                <a:alpha val="40000"/>
              </a:prstClr>
            </a:outerShdw>
          </a:effectLst>
        </p:spPr>
      </p:pic>
      <p:cxnSp>
        <p:nvCxnSpPr>
          <p:cNvPr id="8" name="Straight Arrow Connector 7"/>
          <p:cNvCxnSpPr/>
          <p:nvPr/>
        </p:nvCxnSpPr>
        <p:spPr>
          <a:xfrm flipH="1">
            <a:off x="4064880" y="2174113"/>
            <a:ext cx="656532"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Using Filtering</a:t>
            </a:r>
          </a:p>
        </p:txBody>
      </p:sp>
      <p:sp>
        <p:nvSpPr>
          <p:cNvPr id="7" name="Rectangle 6"/>
          <p:cNvSpPr/>
          <p:nvPr/>
        </p:nvSpPr>
        <p:spPr>
          <a:xfrm>
            <a:off x="5029200" y="1385504"/>
            <a:ext cx="685800" cy="271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550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Using Filtering</a:t>
            </a:r>
          </a:p>
        </p:txBody>
      </p:sp>
      <p:pic>
        <p:nvPicPr>
          <p:cNvPr id="3" name="Picture 2"/>
          <p:cNvPicPr>
            <a:picLocks noChangeAspect="1"/>
          </p:cNvPicPr>
          <p:nvPr/>
        </p:nvPicPr>
        <p:blipFill>
          <a:blip r:embed="rId3"/>
          <a:stretch>
            <a:fillRect/>
          </a:stretch>
        </p:blipFill>
        <p:spPr>
          <a:xfrm>
            <a:off x="0" y="1432667"/>
            <a:ext cx="9119004" cy="3666974"/>
          </a:xfrm>
          <a:prstGeom prst="rect">
            <a:avLst/>
          </a:prstGeom>
        </p:spPr>
      </p:pic>
      <p:cxnSp>
        <p:nvCxnSpPr>
          <p:cNvPr id="13" name="Straight Arrow Connector 12"/>
          <p:cNvCxnSpPr/>
          <p:nvPr/>
        </p:nvCxnSpPr>
        <p:spPr>
          <a:xfrm>
            <a:off x="3326249" y="4873205"/>
            <a:ext cx="404968"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240223" y="4212114"/>
            <a:ext cx="1600915" cy="32958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4399671" y="1432667"/>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103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4_Filter Applied.png"/>
          <p:cNvPicPr>
            <a:picLocks noGrp="1" noChangeAspect="1"/>
          </p:cNvPicPr>
          <p:nvPr>
            <p:ph idx="1"/>
          </p:nvPr>
        </p:nvPicPr>
        <p:blipFill rotWithShape="1">
          <a:blip r:embed="rId3">
            <a:extLst>
              <a:ext uri="{28A0092B-C50C-407E-A947-70E740481C1C}">
                <a14:useLocalDpi xmlns:a14="http://schemas.microsoft.com/office/drawing/2010/main" val="0"/>
              </a:ext>
            </a:extLst>
          </a:blip>
          <a:srcRect t="8870" b="-2204"/>
          <a:stretch/>
        </p:blipFill>
        <p:spPr>
          <a:xfrm>
            <a:off x="457200" y="1524000"/>
            <a:ext cx="8229600" cy="3969477"/>
          </a:xfrm>
          <a:ln>
            <a:solidFill>
              <a:schemeClr val="tx1"/>
            </a:solidFill>
          </a:ln>
          <a:effectLst>
            <a:outerShdw blurRad="50800" dist="38100" dir="2700000" algn="tl" rotWithShape="0">
              <a:prstClr val="black">
                <a:alpha val="40000"/>
              </a:prstClr>
            </a:outerShdw>
          </a:effectLst>
        </p:spPr>
      </p:pic>
      <p:cxnSp>
        <p:nvCxnSpPr>
          <p:cNvPr id="10" name="Straight Arrow Connector 9"/>
          <p:cNvCxnSpPr/>
          <p:nvPr/>
        </p:nvCxnSpPr>
        <p:spPr>
          <a:xfrm>
            <a:off x="5722547" y="2702514"/>
            <a:ext cx="881484"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Using Filtering</a:t>
            </a:r>
          </a:p>
        </p:txBody>
      </p:sp>
      <p:sp>
        <p:nvSpPr>
          <p:cNvPr id="5" name="Rectangle 4"/>
          <p:cNvSpPr/>
          <p:nvPr/>
        </p:nvSpPr>
        <p:spPr>
          <a:xfrm>
            <a:off x="4960547" y="1524000"/>
            <a:ext cx="762000" cy="271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606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10_Search.png"/>
          <p:cNvPicPr>
            <a:picLocks noGrp="1" noChangeAspect="1"/>
          </p:cNvPicPr>
          <p:nvPr>
            <p:ph idx="1"/>
          </p:nvPr>
        </p:nvPicPr>
        <p:blipFill rotWithShape="1">
          <a:blip r:embed="rId3">
            <a:extLst>
              <a:ext uri="{28A0092B-C50C-407E-A947-70E740481C1C}">
                <a14:useLocalDpi xmlns:a14="http://schemas.microsoft.com/office/drawing/2010/main" val="0"/>
              </a:ext>
            </a:extLst>
          </a:blip>
          <a:srcRect t="9020" b="-2354"/>
          <a:stretch/>
        </p:blipFill>
        <p:spPr>
          <a:xfrm>
            <a:off x="460264" y="1374487"/>
            <a:ext cx="8229600" cy="3969477"/>
          </a:xfrm>
          <a:ln>
            <a:solidFill>
              <a:schemeClr val="tx1"/>
            </a:solidFill>
          </a:ln>
          <a:effectLst>
            <a:outerShdw blurRad="50800" dist="38100" dir="2700000" algn="tl" rotWithShape="0">
              <a:prstClr val="black">
                <a:alpha val="40000"/>
              </a:prstClr>
            </a:outerShdw>
          </a:effectLst>
        </p:spPr>
      </p:pic>
      <p:cxnSp>
        <p:nvCxnSpPr>
          <p:cNvPr id="9" name="Straight Arrow Connector 8"/>
          <p:cNvCxnSpPr/>
          <p:nvPr/>
        </p:nvCxnSpPr>
        <p:spPr>
          <a:xfrm>
            <a:off x="6629122" y="1728294"/>
            <a:ext cx="666670"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Search Using the Search Option</a:t>
            </a:r>
          </a:p>
        </p:txBody>
      </p:sp>
      <p:sp>
        <p:nvSpPr>
          <p:cNvPr id="7" name="Rectangle 6"/>
          <p:cNvSpPr/>
          <p:nvPr/>
        </p:nvSpPr>
        <p:spPr>
          <a:xfrm>
            <a:off x="4953000" y="1374487"/>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187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4294967295"/>
          </p:nvPr>
        </p:nvSpPr>
        <p:spPr bwMode="auto">
          <a:xfrm>
            <a:off x="3508375" y="6692900"/>
            <a:ext cx="2133600" cy="158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900">
                <a:latin typeface="Arial" pitchFamily="34" charset="0"/>
              </a:rPr>
              <a:t>Page </a:t>
            </a:r>
            <a:fld id="{0D2199AC-EF5D-4C26-A412-D5A8B01719B8}" type="slidenum">
              <a:rPr lang="en-US" altLang="en-US" sz="900">
                <a:latin typeface="Arial" pitchFamily="34" charset="0"/>
              </a:rPr>
              <a:pPr eaLnBrk="1" hangingPunct="1"/>
              <a:t>2</a:t>
            </a:fld>
            <a:endParaRPr lang="en-US" altLang="en-US" sz="900">
              <a:latin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26" y="1056287"/>
            <a:ext cx="8453548" cy="447740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Down Arrow 3"/>
          <p:cNvSpPr/>
          <p:nvPr/>
        </p:nvSpPr>
        <p:spPr>
          <a:xfrm flipV="1">
            <a:off x="2648607" y="5264144"/>
            <a:ext cx="859768" cy="1159204"/>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06838" y="5563022"/>
            <a:ext cx="1560786" cy="830997"/>
          </a:xfrm>
          <a:prstGeom prst="rect">
            <a:avLst/>
          </a:prstGeom>
          <a:noFill/>
        </p:spPr>
        <p:txBody>
          <a:bodyPr wrap="square" rtlCol="0">
            <a:spAutoFit/>
          </a:bodyPr>
          <a:lstStyle/>
          <a:p>
            <a:pPr algn="ctr"/>
            <a:r>
              <a:rPr lang="en-US" sz="2400" b="1" dirty="0" smtClean="0">
                <a:solidFill>
                  <a:srgbClr val="FF0000"/>
                </a:solidFill>
              </a:rPr>
              <a:t>Digital Library</a:t>
            </a:r>
            <a:endParaRPr lang="en-US" sz="2400" b="1" dirty="0">
              <a:solidFill>
                <a:srgbClr val="FF0000"/>
              </a:solidFill>
            </a:endParaRPr>
          </a:p>
        </p:txBody>
      </p:sp>
      <p:sp>
        <p:nvSpPr>
          <p:cNvPr id="7"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Balanced Assessment System</a:t>
            </a:r>
          </a:p>
        </p:txBody>
      </p:sp>
    </p:spTree>
    <p:extLst>
      <p:ext uri="{BB962C8B-B14F-4D97-AF65-F5344CB8AC3E}">
        <p14:creationId xmlns:p14="http://schemas.microsoft.com/office/powerpoint/2010/main" val="20823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88846" y="3409767"/>
            <a:ext cx="1937024" cy="368866"/>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5" name="Content Placeholder 4" descr="2.11_Sort.png"/>
          <p:cNvPicPr>
            <a:picLocks noGrp="1" noChangeAspect="1"/>
          </p:cNvPicPr>
          <p:nvPr>
            <p:ph idx="1"/>
          </p:nvPr>
        </p:nvPicPr>
        <p:blipFill rotWithShape="1">
          <a:blip r:embed="rId3">
            <a:extLst>
              <a:ext uri="{28A0092B-C50C-407E-A947-70E740481C1C}">
                <a14:useLocalDpi xmlns:a14="http://schemas.microsoft.com/office/drawing/2010/main" val="0"/>
              </a:ext>
            </a:extLst>
          </a:blip>
          <a:srcRect t="8870" b="-2204"/>
          <a:stretch/>
        </p:blipFill>
        <p:spPr>
          <a:xfrm>
            <a:off x="457200" y="1388180"/>
            <a:ext cx="8229600" cy="3969477"/>
          </a:xfrm>
          <a:ln>
            <a:solidFill>
              <a:schemeClr val="tx1"/>
            </a:solidFill>
          </a:ln>
          <a:effectLst>
            <a:outerShdw blurRad="50800" dist="38100" dir="2700000" algn="tl" rotWithShape="0">
              <a:prstClr val="black">
                <a:alpha val="40000"/>
              </a:prstClr>
            </a:outerShdw>
          </a:effectLst>
        </p:spPr>
      </p:pic>
      <p:sp>
        <p:nvSpPr>
          <p:cNvPr id="9" name="Rounded Rectangle 8"/>
          <p:cNvSpPr/>
          <p:nvPr/>
        </p:nvSpPr>
        <p:spPr>
          <a:xfrm>
            <a:off x="1530743" y="2946752"/>
            <a:ext cx="1198820" cy="54189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Search by Sorting Resources</a:t>
            </a:r>
          </a:p>
        </p:txBody>
      </p:sp>
      <p:sp>
        <p:nvSpPr>
          <p:cNvPr id="6" name="Rectangle 5"/>
          <p:cNvSpPr/>
          <p:nvPr/>
        </p:nvSpPr>
        <p:spPr>
          <a:xfrm>
            <a:off x="5029200" y="1388180"/>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078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1282599"/>
            <a:ext cx="8229600" cy="3969477"/>
          </a:xfrm>
          <a:prstGeom prst="rect">
            <a:avLst/>
          </a:prstGeom>
          <a:ln>
            <a:solidFill>
              <a:schemeClr val="tx1"/>
            </a:solidFill>
          </a:ln>
          <a:effectLst>
            <a:outerShdw blurRad="50800" dist="38100" dir="2700000" algn="tl" rotWithShape="0">
              <a:prstClr val="black">
                <a:alpha val="40000"/>
              </a:prstClr>
            </a:outerShdw>
          </a:effectLst>
        </p:spPr>
      </p:pic>
      <p:sp>
        <p:nvSpPr>
          <p:cNvPr id="8" name="Rounded Rectangle 7"/>
          <p:cNvSpPr/>
          <p:nvPr/>
        </p:nvSpPr>
        <p:spPr>
          <a:xfrm>
            <a:off x="5905934" y="1890936"/>
            <a:ext cx="2676198" cy="265642"/>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Interactive Modules</a:t>
            </a:r>
          </a:p>
        </p:txBody>
      </p:sp>
      <p:sp>
        <p:nvSpPr>
          <p:cNvPr id="5" name="Rectangle 4"/>
          <p:cNvSpPr/>
          <p:nvPr/>
        </p:nvSpPr>
        <p:spPr>
          <a:xfrm>
            <a:off x="4171071" y="1219200"/>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512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1079074"/>
            <a:ext cx="8279176" cy="4618712"/>
          </a:xfrm>
          <a:prstGeom prst="rect">
            <a:avLst/>
          </a:prstGeom>
          <a:ln>
            <a:solidFill>
              <a:schemeClr val="tx1"/>
            </a:solidFill>
          </a:ln>
          <a:effectLst>
            <a:outerShdw blurRad="50800" dist="38100" dir="2700000" algn="tl" rotWithShape="0">
              <a:prstClr val="black">
                <a:alpha val="40000"/>
              </a:prstClr>
            </a:outerShdw>
          </a:effectLst>
        </p:spPr>
      </p:pic>
      <p:sp>
        <p:nvSpPr>
          <p:cNvPr id="8" name="Rounded Rectangle 7"/>
          <p:cNvSpPr/>
          <p:nvPr/>
        </p:nvSpPr>
        <p:spPr>
          <a:xfrm>
            <a:off x="5970127" y="1836855"/>
            <a:ext cx="2645063" cy="92716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0" name="Straight Arrow Connector 9"/>
          <p:cNvCxnSpPr/>
          <p:nvPr/>
        </p:nvCxnSpPr>
        <p:spPr>
          <a:xfrm>
            <a:off x="5088643" y="1924126"/>
            <a:ext cx="881484"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Interactive Modules</a:t>
            </a:r>
          </a:p>
        </p:txBody>
      </p:sp>
      <p:sp>
        <p:nvSpPr>
          <p:cNvPr id="7" name="Rectangle 6"/>
          <p:cNvSpPr/>
          <p:nvPr/>
        </p:nvSpPr>
        <p:spPr>
          <a:xfrm>
            <a:off x="4195859" y="1079074"/>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363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57200" y="1108458"/>
            <a:ext cx="8279176" cy="4609698"/>
          </a:xfrm>
          <a:prstGeom prst="rect">
            <a:avLst/>
          </a:prstGeom>
          <a:ln>
            <a:solidFill>
              <a:schemeClr val="tx1"/>
            </a:solidFill>
          </a:ln>
          <a:effectLst>
            <a:outerShdw blurRad="50800" dist="38100" dir="2700000" algn="tl" rotWithShape="0">
              <a:prstClr val="black">
                <a:alpha val="40000"/>
              </a:prstClr>
            </a:outerShdw>
          </a:effectLst>
        </p:spPr>
      </p:pic>
      <p:cxnSp>
        <p:nvCxnSpPr>
          <p:cNvPr id="9" name="Straight Arrow Connector 8"/>
          <p:cNvCxnSpPr/>
          <p:nvPr/>
        </p:nvCxnSpPr>
        <p:spPr>
          <a:xfrm flipH="1">
            <a:off x="5682123" y="4193600"/>
            <a:ext cx="609346"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Interactive Modules</a:t>
            </a:r>
          </a:p>
        </p:txBody>
      </p:sp>
      <p:sp>
        <p:nvSpPr>
          <p:cNvPr id="5" name="Rectangle 4"/>
          <p:cNvSpPr/>
          <p:nvPr/>
        </p:nvSpPr>
        <p:spPr>
          <a:xfrm>
            <a:off x="4114800" y="1145780"/>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405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200" y="1035006"/>
            <a:ext cx="8279176" cy="4618712"/>
          </a:xfrm>
          <a:prstGeom prst="rect">
            <a:avLst/>
          </a:prstGeom>
          <a:ln>
            <a:solidFill>
              <a:schemeClr val="tx1"/>
            </a:solidFill>
          </a:ln>
          <a:effectLst>
            <a:outerShdw blurRad="50800" dist="38100" dir="2700000" algn="tl" rotWithShape="0">
              <a:prstClr val="black">
                <a:alpha val="40000"/>
              </a:prstClr>
            </a:outerShdw>
          </a:effectLst>
        </p:spPr>
      </p:pic>
      <p:sp>
        <p:nvSpPr>
          <p:cNvPr id="7" name="Rounded Rectangle 6"/>
          <p:cNvSpPr/>
          <p:nvPr/>
        </p:nvSpPr>
        <p:spPr>
          <a:xfrm>
            <a:off x="627961" y="3595754"/>
            <a:ext cx="1905919" cy="37944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Favorites</a:t>
            </a:r>
          </a:p>
        </p:txBody>
      </p:sp>
      <p:sp>
        <p:nvSpPr>
          <p:cNvPr id="5" name="Rectangle 4"/>
          <p:cNvSpPr/>
          <p:nvPr/>
        </p:nvSpPr>
        <p:spPr>
          <a:xfrm>
            <a:off x="4195859" y="1035006"/>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18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28810" y="1099700"/>
            <a:ext cx="8086380" cy="4593152"/>
          </a:xfrm>
          <a:prstGeom prst="rect">
            <a:avLst/>
          </a:prstGeom>
          <a:ln>
            <a:solidFill>
              <a:schemeClr val="tx1"/>
            </a:solidFill>
          </a:ln>
          <a:effectLst>
            <a:outerShdw blurRad="50800" dist="38100" dir="2700000" algn="tl" rotWithShape="0">
              <a:prstClr val="black">
                <a:alpha val="40000"/>
              </a:prstClr>
            </a:outerShdw>
          </a:effectLst>
        </p:spPr>
      </p:pic>
      <p:sp>
        <p:nvSpPr>
          <p:cNvPr id="7" name="Rounded Rectangle 6"/>
          <p:cNvSpPr/>
          <p:nvPr/>
        </p:nvSpPr>
        <p:spPr>
          <a:xfrm>
            <a:off x="6585622" y="2026312"/>
            <a:ext cx="903713" cy="256431"/>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Favorites</a:t>
            </a:r>
          </a:p>
        </p:txBody>
      </p:sp>
      <p:sp>
        <p:nvSpPr>
          <p:cNvPr id="5" name="Rectangle 4"/>
          <p:cNvSpPr/>
          <p:nvPr/>
        </p:nvSpPr>
        <p:spPr>
          <a:xfrm>
            <a:off x="4171071" y="1127692"/>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695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1076741"/>
            <a:ext cx="8135957" cy="4637687"/>
          </a:xfrm>
          <a:prstGeom prst="rect">
            <a:avLst/>
          </a:prstGeom>
        </p:spPr>
      </p:pic>
      <p:sp>
        <p:nvSpPr>
          <p:cNvPr id="9" name="Rounded Rectangle 8"/>
          <p:cNvSpPr/>
          <p:nvPr/>
        </p:nvSpPr>
        <p:spPr>
          <a:xfrm>
            <a:off x="6276635" y="2004278"/>
            <a:ext cx="683891" cy="256431"/>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Favorites</a:t>
            </a:r>
          </a:p>
        </p:txBody>
      </p:sp>
      <p:sp>
        <p:nvSpPr>
          <p:cNvPr id="13" name="Rounded Rectangle 12"/>
          <p:cNvSpPr/>
          <p:nvPr/>
        </p:nvSpPr>
        <p:spPr>
          <a:xfrm>
            <a:off x="7651907" y="1308379"/>
            <a:ext cx="941250" cy="27805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Rounded Rectangle 13"/>
          <p:cNvSpPr/>
          <p:nvPr/>
        </p:nvSpPr>
        <p:spPr>
          <a:xfrm>
            <a:off x="6320703" y="1076741"/>
            <a:ext cx="941250" cy="27805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p:nvSpPr>
        <p:spPr>
          <a:xfrm>
            <a:off x="3886200" y="1076741"/>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670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95759" y="995363"/>
            <a:ext cx="8174516" cy="4667308"/>
          </a:xfrm>
          <a:prstGeom prst="rect">
            <a:avLst/>
          </a:prstGeom>
          <a:ln>
            <a:solidFill>
              <a:schemeClr val="tx1"/>
            </a:solidFill>
          </a:ln>
          <a:effectLst>
            <a:outerShdw blurRad="50800" dist="38100" dir="2700000" algn="tl" rotWithShape="0">
              <a:prstClr val="black">
                <a:alpha val="40000"/>
              </a:prstClr>
            </a:outerShdw>
          </a:effectLst>
        </p:spPr>
      </p:pic>
      <p:sp>
        <p:nvSpPr>
          <p:cNvPr id="9"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Favorites</a:t>
            </a:r>
          </a:p>
        </p:txBody>
      </p:sp>
      <p:sp>
        <p:nvSpPr>
          <p:cNvPr id="10" name="Rounded Rectangle 9"/>
          <p:cNvSpPr/>
          <p:nvPr/>
        </p:nvSpPr>
        <p:spPr>
          <a:xfrm>
            <a:off x="3296950" y="2938592"/>
            <a:ext cx="4943667" cy="286729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859017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27416" y="1325929"/>
            <a:ext cx="8922422" cy="4025559"/>
          </a:xfrm>
          <a:prstGeom prst="rect">
            <a:avLst/>
          </a:prstGeom>
        </p:spPr>
      </p:pic>
      <p:sp>
        <p:nvSpPr>
          <p:cNvPr id="4"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Resource Forums</a:t>
            </a:r>
          </a:p>
        </p:txBody>
      </p:sp>
      <p:sp>
        <p:nvSpPr>
          <p:cNvPr id="6" name="Rectangle 5"/>
          <p:cNvSpPr/>
          <p:nvPr/>
        </p:nvSpPr>
        <p:spPr>
          <a:xfrm>
            <a:off x="4495800" y="1325929"/>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303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Topic Forums</a:t>
            </a:r>
          </a:p>
        </p:txBody>
      </p:sp>
      <p:pic>
        <p:nvPicPr>
          <p:cNvPr id="6" name="Content Placeholder 5"/>
          <p:cNvPicPr>
            <a:picLocks noGrp="1" noChangeAspect="1"/>
          </p:cNvPicPr>
          <p:nvPr>
            <p:ph idx="1"/>
          </p:nvPr>
        </p:nvPicPr>
        <p:blipFill>
          <a:blip r:embed="rId2"/>
          <a:stretch>
            <a:fillRect/>
          </a:stretch>
        </p:blipFill>
        <p:spPr>
          <a:xfrm>
            <a:off x="0" y="1300819"/>
            <a:ext cx="9144000" cy="4314576"/>
          </a:xfrm>
          <a:prstGeom prst="rect">
            <a:avLst/>
          </a:prstGeom>
        </p:spPr>
      </p:pic>
      <p:sp>
        <p:nvSpPr>
          <p:cNvPr id="5" name="Rectangle 4"/>
          <p:cNvSpPr/>
          <p:nvPr/>
        </p:nvSpPr>
        <p:spPr>
          <a:xfrm>
            <a:off x="4648200" y="1300819"/>
            <a:ext cx="801858" cy="309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56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035847"/>
            <a:ext cx="8229600" cy="783662"/>
          </a:xfrm>
        </p:spPr>
        <p:txBody>
          <a:bodyPr>
            <a:normAutofit/>
          </a:bodyPr>
          <a:lstStyle/>
          <a:p>
            <a:r>
              <a:rPr lang="en-US" altLang="en-US" sz="4000" b="1" dirty="0" smtClean="0">
                <a:latin typeface="Arial" panose="020B0604020202020204" pitchFamily="34" charset="0"/>
                <a:ea typeface="MS PGothic" pitchFamily="34" charset="-128"/>
                <a:cs typeface="Arial" panose="020B0604020202020204" pitchFamily="34" charset="0"/>
              </a:rPr>
              <a:t>Smarter Balanced Definition</a:t>
            </a:r>
            <a:endParaRPr altLang="en-US" sz="4000" b="1" dirty="0" smtClean="0">
              <a:latin typeface="Arial" panose="020B0604020202020204" pitchFamily="34" charset="0"/>
              <a:ea typeface="MS PGothic" pitchFamily="34" charset="-128"/>
              <a:cs typeface="Arial" panose="020B0604020202020204" pitchFamily="34" charset="0"/>
            </a:endParaRPr>
          </a:p>
        </p:txBody>
      </p:sp>
      <p:sp>
        <p:nvSpPr>
          <p:cNvPr id="2" name="Content Placeholder 2"/>
          <p:cNvSpPr>
            <a:spLocks noGrp="1"/>
          </p:cNvSpPr>
          <p:nvPr>
            <p:ph idx="1"/>
          </p:nvPr>
        </p:nvSpPr>
        <p:spPr>
          <a:xfrm>
            <a:off x="272373" y="1935678"/>
            <a:ext cx="8638163" cy="4249222"/>
          </a:xfrm>
        </p:spPr>
        <p:txBody>
          <a:bodyPr>
            <a:normAutofit fontScale="92500" lnSpcReduction="20000"/>
          </a:bodyPr>
          <a:lstStyle/>
          <a:p>
            <a:pPr marL="0" indent="0">
              <a:buNone/>
            </a:pPr>
            <a:r>
              <a:rPr lang="en-US" dirty="0" smtClean="0">
                <a:latin typeface="Arial" panose="020B0604020202020204" pitchFamily="34" charset="0"/>
                <a:cs typeface="Arial" panose="020B0604020202020204" pitchFamily="34" charset="0"/>
              </a:rPr>
              <a:t>F</a:t>
            </a:r>
            <a:r>
              <a:rPr lang="en-US" b="1" dirty="0" smtClean="0">
                <a:latin typeface="Arial" panose="020B0604020202020204" pitchFamily="34" charset="0"/>
                <a:cs typeface="Arial" panose="020B0604020202020204" pitchFamily="34" charset="0"/>
              </a:rPr>
              <a:t>ormative assessment</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deliberate process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utilized </a:t>
            </a:r>
            <a:r>
              <a:rPr lang="en-US" dirty="0">
                <a:latin typeface="Arial" panose="020B0604020202020204" pitchFamily="34" charset="0"/>
                <a:cs typeface="Arial" panose="020B0604020202020204" pitchFamily="34" charset="0"/>
              </a:rPr>
              <a:t>by teachers and students </a:t>
            </a: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during</a:t>
            </a:r>
            <a:r>
              <a:rPr lang="en-US"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instruction</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provide </a:t>
            </a:r>
            <a:r>
              <a:rPr lang="en-US" b="1" dirty="0">
                <a:latin typeface="Arial" panose="020B0604020202020204" pitchFamily="34" charset="0"/>
                <a:cs typeface="Arial" panose="020B0604020202020204" pitchFamily="34" charset="0"/>
              </a:rPr>
              <a:t>actionable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feedback</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used </a:t>
            </a:r>
            <a:r>
              <a:rPr lang="en-US" dirty="0">
                <a:latin typeface="Arial" panose="020B0604020202020204" pitchFamily="34" charset="0"/>
                <a:cs typeface="Arial" panose="020B0604020202020204" pitchFamily="34" charset="0"/>
              </a:rPr>
              <a:t>to </a:t>
            </a:r>
            <a:r>
              <a:rPr lang="en-US" b="1" dirty="0">
                <a:latin typeface="Arial" panose="020B0604020202020204" pitchFamily="34" charset="0"/>
                <a:cs typeface="Arial" panose="020B0604020202020204" pitchFamily="34" charset="0"/>
              </a:rPr>
              <a:t>adjust ongoing teaching and learning </a:t>
            </a:r>
            <a:r>
              <a:rPr lang="en-US" b="1" dirty="0" smtClean="0">
                <a:latin typeface="Arial" panose="020B0604020202020204" pitchFamily="34" charset="0"/>
                <a:cs typeface="Arial" panose="020B0604020202020204" pitchFamily="34" charset="0"/>
              </a:rPr>
              <a:t>strategies</a:t>
            </a:r>
          </a:p>
          <a:p>
            <a:r>
              <a:rPr lang="en-US" dirty="0" smtClean="0">
                <a:latin typeface="Arial" panose="020B0604020202020204" pitchFamily="34" charset="0"/>
                <a:cs typeface="Arial" panose="020B0604020202020204" pitchFamily="34" charset="0"/>
              </a:rPr>
              <a:t>to </a:t>
            </a:r>
            <a:r>
              <a:rPr lang="en-US" dirty="0">
                <a:solidFill>
                  <a:srgbClr val="FF0000"/>
                </a:solidFill>
                <a:latin typeface="Arial" panose="020B0604020202020204" pitchFamily="34" charset="0"/>
                <a:cs typeface="Arial" panose="020B0604020202020204" pitchFamily="34" charset="0"/>
              </a:rPr>
              <a:t>improve students’ attainment of curricular learning targets/goals</a:t>
            </a:r>
            <a:r>
              <a:rPr lang="en-US" dirty="0">
                <a:latin typeface="Arial" panose="020B0604020202020204" pitchFamily="34" charset="0"/>
                <a:cs typeface="Arial" panose="020B0604020202020204" pitchFamily="34" charset="0"/>
              </a:rPr>
              <a:t>.</a:t>
            </a:r>
          </a:p>
        </p:txBody>
      </p:sp>
      <p:sp>
        <p:nvSpPr>
          <p:cNvPr id="5"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Formative Assessment</a:t>
            </a:r>
          </a:p>
        </p:txBody>
      </p:sp>
    </p:spTree>
    <p:extLst>
      <p:ext uri="{BB962C8B-B14F-4D97-AF65-F5344CB8AC3E}">
        <p14:creationId xmlns:p14="http://schemas.microsoft.com/office/powerpoint/2010/main" val="248161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00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100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26263" y="928797"/>
            <a:ext cx="4802937" cy="4308427"/>
          </a:xfrm>
          <a:prstGeom prst="rect">
            <a:avLst/>
          </a:prstGeom>
        </p:spPr>
      </p:pic>
      <p:sp>
        <p:nvSpPr>
          <p:cNvPr id="4" name="Title 1"/>
          <p:cNvSpPr txBox="1">
            <a:spLocks/>
          </p:cNvSpPr>
          <p:nvPr/>
        </p:nvSpPr>
        <p:spPr>
          <a:xfrm>
            <a:off x="2438400" y="76200"/>
            <a:ext cx="6705600" cy="7476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smtClean="0">
                <a:solidFill>
                  <a:schemeClr val="bg1"/>
                </a:solidFill>
              </a:rPr>
              <a:t>Spotlight Webinars and Forums</a:t>
            </a:r>
            <a:endParaRPr lang="en-US" sz="3400" dirty="0">
              <a:solidFill>
                <a:schemeClr val="bg1"/>
              </a:solidFill>
            </a:endParaRPr>
          </a:p>
        </p:txBody>
      </p:sp>
      <p:pic>
        <p:nvPicPr>
          <p:cNvPr id="6" name="Picture 5"/>
          <p:cNvPicPr>
            <a:picLocks noChangeAspect="1"/>
          </p:cNvPicPr>
          <p:nvPr/>
        </p:nvPicPr>
        <p:blipFill>
          <a:blip r:embed="rId3"/>
          <a:stretch>
            <a:fillRect/>
          </a:stretch>
        </p:blipFill>
        <p:spPr>
          <a:xfrm>
            <a:off x="3276600" y="1676400"/>
            <a:ext cx="5225642" cy="4495689"/>
          </a:xfrm>
          <a:prstGeom prst="rect">
            <a:avLst/>
          </a:prstGeom>
        </p:spPr>
      </p:pic>
    </p:spTree>
    <p:extLst>
      <p:ext uri="{BB962C8B-B14F-4D97-AF65-F5344CB8AC3E}">
        <p14:creationId xmlns:p14="http://schemas.microsoft.com/office/powerpoint/2010/main" val="2944465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6705600" cy="747602"/>
          </a:xfrm>
        </p:spPr>
        <p:txBody>
          <a:bodyPr>
            <a:noAutofit/>
          </a:bodyPr>
          <a:lstStyle/>
          <a:p>
            <a:r>
              <a:rPr lang="en-US" sz="3400" dirty="0" smtClean="0">
                <a:solidFill>
                  <a:schemeClr val="bg1"/>
                </a:solidFill>
              </a:rPr>
              <a:t>Spotlight Webinars and Forums</a:t>
            </a:r>
            <a:endParaRPr lang="en-US" sz="3400" dirty="0">
              <a:solidFill>
                <a:schemeClr val="bg1"/>
              </a:solidFill>
            </a:endParaRPr>
          </a:p>
        </p:txBody>
      </p:sp>
      <p:sp>
        <p:nvSpPr>
          <p:cNvPr id="3" name="Content Placeholder 2"/>
          <p:cNvSpPr>
            <a:spLocks noGrp="1"/>
          </p:cNvSpPr>
          <p:nvPr>
            <p:ph idx="1"/>
          </p:nvPr>
        </p:nvSpPr>
        <p:spPr>
          <a:xfrm>
            <a:off x="304800" y="1066800"/>
            <a:ext cx="8229600" cy="5486400"/>
          </a:xfrm>
        </p:spPr>
        <p:txBody>
          <a:bodyPr/>
          <a:lstStyle/>
          <a:p>
            <a:r>
              <a:rPr lang="en-US" dirty="0" smtClean="0"/>
              <a:t>Supporting Students with Disabilities Series</a:t>
            </a:r>
          </a:p>
          <a:p>
            <a:pPr lvl="1"/>
            <a:r>
              <a:rPr lang="en-US" dirty="0" smtClean="0"/>
              <a:t>Maximizing Access to Instruction and Testing for Students with Disabilities to Improve Achievement   </a:t>
            </a:r>
            <a:r>
              <a:rPr lang="en-US" dirty="0" smtClean="0">
                <a:solidFill>
                  <a:srgbClr val="FF0000"/>
                </a:solidFill>
              </a:rPr>
              <a:t>September 30, 4-5:15 pm</a:t>
            </a:r>
          </a:p>
          <a:p>
            <a:pPr lvl="1"/>
            <a:r>
              <a:rPr lang="en-US" dirty="0" smtClean="0"/>
              <a:t>Opportunity to Learn for All Students:  Enhancing Access to What Should be Taught and Will be Tested</a:t>
            </a:r>
            <a:r>
              <a:rPr lang="en-US" dirty="0" smtClean="0">
                <a:solidFill>
                  <a:srgbClr val="FF0000"/>
                </a:solidFill>
              </a:rPr>
              <a:t>   October 27, 3-4 pm</a:t>
            </a:r>
          </a:p>
          <a:p>
            <a:pPr lvl="1"/>
            <a:r>
              <a:rPr lang="en-US" dirty="0" smtClean="0"/>
              <a:t>Understanding and Accelerating Achievement Growth for Students with Disabilities   </a:t>
            </a:r>
            <a:r>
              <a:rPr lang="en-US" dirty="0" smtClean="0">
                <a:solidFill>
                  <a:srgbClr val="FF0000"/>
                </a:solidFill>
              </a:rPr>
              <a:t>January 12, 2-3 pm</a:t>
            </a:r>
            <a:endParaRPr lang="en-US" dirty="0"/>
          </a:p>
        </p:txBody>
      </p:sp>
    </p:spTree>
    <p:extLst>
      <p:ext uri="{BB962C8B-B14F-4D97-AF65-F5344CB8AC3E}">
        <p14:creationId xmlns:p14="http://schemas.microsoft.com/office/powerpoint/2010/main" val="167133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5334000"/>
          </a:xfrm>
        </p:spPr>
        <p:txBody>
          <a:bodyPr/>
          <a:lstStyle/>
          <a:p>
            <a:r>
              <a:rPr lang="en-US" dirty="0" smtClean="0"/>
              <a:t>Illustrative Mathematics Series</a:t>
            </a:r>
          </a:p>
          <a:p>
            <a:pPr lvl="1"/>
            <a:r>
              <a:rPr lang="en-US" dirty="0" smtClean="0">
                <a:solidFill>
                  <a:schemeClr val="bg1">
                    <a:lumMod val="65000"/>
                  </a:schemeClr>
                </a:solidFill>
              </a:rPr>
              <a:t>Investigating Grades 6 &amp; 7 Ratio and Proportional Relationship Standards with a New </a:t>
            </a:r>
            <a:r>
              <a:rPr lang="en-US" dirty="0" err="1" smtClean="0">
                <a:solidFill>
                  <a:schemeClr val="bg1">
                    <a:lumMod val="65000"/>
                  </a:schemeClr>
                </a:solidFill>
              </a:rPr>
              <a:t>Desmos</a:t>
            </a:r>
            <a:r>
              <a:rPr lang="en-US" dirty="0" smtClean="0">
                <a:solidFill>
                  <a:schemeClr val="bg1">
                    <a:lumMod val="65000"/>
                  </a:schemeClr>
                </a:solidFill>
              </a:rPr>
              <a:t> Activity, Tile Pile   September 15, 3-4 pm</a:t>
            </a:r>
          </a:p>
          <a:p>
            <a:pPr lvl="1"/>
            <a:r>
              <a:rPr lang="en-US" dirty="0" smtClean="0"/>
              <a:t>Illustrative Mathematics Modeling HS-F Module   </a:t>
            </a:r>
            <a:r>
              <a:rPr lang="en-US" dirty="0" smtClean="0">
                <a:solidFill>
                  <a:srgbClr val="FF0000"/>
                </a:solidFill>
              </a:rPr>
              <a:t>October 22, 2-3 pm</a:t>
            </a:r>
          </a:p>
          <a:p>
            <a:pPr lvl="1"/>
            <a:r>
              <a:rPr lang="en-US" dirty="0" smtClean="0"/>
              <a:t>Illustrative Mathematics Fluency Module   </a:t>
            </a:r>
            <a:r>
              <a:rPr lang="en-US" dirty="0" smtClean="0">
                <a:solidFill>
                  <a:srgbClr val="FF0000"/>
                </a:solidFill>
              </a:rPr>
              <a:t>November 9, 4-5 pm</a:t>
            </a:r>
            <a:endParaRPr lang="en-US" dirty="0">
              <a:solidFill>
                <a:srgbClr val="FF0000"/>
              </a:solidFill>
            </a:endParaRPr>
          </a:p>
        </p:txBody>
      </p:sp>
      <p:sp>
        <p:nvSpPr>
          <p:cNvPr id="4" name="Title 1"/>
          <p:cNvSpPr txBox="1">
            <a:spLocks/>
          </p:cNvSpPr>
          <p:nvPr/>
        </p:nvSpPr>
        <p:spPr>
          <a:xfrm>
            <a:off x="2438400" y="76200"/>
            <a:ext cx="6705600" cy="7476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smtClean="0">
                <a:solidFill>
                  <a:schemeClr val="bg1"/>
                </a:solidFill>
              </a:rPr>
              <a:t>Spotlight Webinars and Forums</a:t>
            </a:r>
            <a:endParaRPr lang="en-US" sz="3400" dirty="0">
              <a:solidFill>
                <a:schemeClr val="bg1"/>
              </a:solidFill>
            </a:endParaRPr>
          </a:p>
        </p:txBody>
      </p:sp>
    </p:spTree>
    <p:extLst>
      <p:ext uri="{BB962C8B-B14F-4D97-AF65-F5344CB8AC3E}">
        <p14:creationId xmlns:p14="http://schemas.microsoft.com/office/powerpoint/2010/main" val="248657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969477"/>
          </a:xfrm>
        </p:spPr>
        <p:txBody>
          <a:bodyPr>
            <a:normAutofit/>
          </a:bodyPr>
          <a:lstStyle/>
          <a:p>
            <a:pPr marL="0" indent="0">
              <a:buNone/>
            </a:pPr>
            <a:r>
              <a:rPr lang="en-US" dirty="0" smtClean="0"/>
              <a:t>Registration is required to participate in the Spotlight Webinars and Forums.</a:t>
            </a:r>
          </a:p>
          <a:p>
            <a:pPr marL="0" indent="0">
              <a:buNone/>
            </a:pPr>
            <a:endParaRPr lang="en-US" dirty="0"/>
          </a:p>
          <a:p>
            <a:pPr marL="0" indent="0">
              <a:buNone/>
            </a:pPr>
            <a:r>
              <a:rPr lang="en-US" dirty="0" smtClean="0"/>
              <a:t>If you are interested in participating, please send access the flyers for these webinars in Terri Sappington’s </a:t>
            </a:r>
            <a:r>
              <a:rPr lang="en-US" i="1" dirty="0" smtClean="0"/>
              <a:t>OneDrive, Shared with Everyone, Digital Library </a:t>
            </a:r>
            <a:r>
              <a:rPr lang="en-US" dirty="0" smtClean="0"/>
              <a:t>folder.</a:t>
            </a:r>
          </a:p>
        </p:txBody>
      </p:sp>
      <p:sp>
        <p:nvSpPr>
          <p:cNvPr id="4" name="Title 1"/>
          <p:cNvSpPr txBox="1">
            <a:spLocks/>
          </p:cNvSpPr>
          <p:nvPr/>
        </p:nvSpPr>
        <p:spPr>
          <a:xfrm>
            <a:off x="2438400" y="76200"/>
            <a:ext cx="6705600" cy="7476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smtClean="0">
                <a:solidFill>
                  <a:schemeClr val="bg1"/>
                </a:solidFill>
              </a:rPr>
              <a:t>Spotlight Webinars and Forums</a:t>
            </a:r>
            <a:endParaRPr lang="en-US" sz="3400" dirty="0">
              <a:solidFill>
                <a:schemeClr val="bg1"/>
              </a:solidFill>
            </a:endParaRPr>
          </a:p>
        </p:txBody>
      </p:sp>
    </p:spTree>
    <p:extLst>
      <p:ext uri="{BB962C8B-B14F-4D97-AF65-F5344CB8AC3E}">
        <p14:creationId xmlns:p14="http://schemas.microsoft.com/office/powerpoint/2010/main" val="910279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Digital Library</a:t>
            </a:r>
            <a:endParaRPr lang="en-US" dirty="0"/>
          </a:p>
        </p:txBody>
      </p:sp>
      <p:sp>
        <p:nvSpPr>
          <p:cNvPr id="3" name="Content Placeholder 2"/>
          <p:cNvSpPr>
            <a:spLocks noGrp="1"/>
          </p:cNvSpPr>
          <p:nvPr>
            <p:ph idx="1"/>
          </p:nvPr>
        </p:nvSpPr>
        <p:spPr/>
        <p:txBody>
          <a:bodyPr/>
          <a:lstStyle/>
          <a:p>
            <a:r>
              <a:rPr lang="en-US" dirty="0" smtClean="0"/>
              <a:t>Select a target from your score reports that indicates an area of weakness in student performance.</a:t>
            </a:r>
          </a:p>
          <a:p>
            <a:r>
              <a:rPr lang="en-US" dirty="0" smtClean="0"/>
              <a:t>Using the Digital Library, find resources you/your teachers could use to target this area of weakness.</a:t>
            </a:r>
            <a:endParaRPr lang="en-US" dirty="0"/>
          </a:p>
        </p:txBody>
      </p:sp>
    </p:spTree>
    <p:extLst>
      <p:ext uri="{BB962C8B-B14F-4D97-AF65-F5344CB8AC3E}">
        <p14:creationId xmlns:p14="http://schemas.microsoft.com/office/powerpoint/2010/main" val="494227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1"/>
            <a:ext cx="8229600" cy="4602162"/>
          </a:xfrm>
        </p:spPr>
        <p:txBody>
          <a:bodyPr/>
          <a:lstStyle/>
          <a:p>
            <a:endParaRPr lang="en-US" dirty="0" smtClean="0"/>
          </a:p>
          <a:p>
            <a:endParaRPr lang="en-US" dirty="0"/>
          </a:p>
          <a:p>
            <a:pPr marL="0" indent="0">
              <a:buNone/>
            </a:pPr>
            <a:r>
              <a:rPr lang="en-US" dirty="0" smtClean="0"/>
              <a:t>Terri Sappington</a:t>
            </a:r>
          </a:p>
          <a:p>
            <a:pPr marL="0" indent="0">
              <a:buNone/>
            </a:pPr>
            <a:r>
              <a:rPr lang="en-US" dirty="0" smtClean="0">
                <a:hlinkClick r:id="rId2"/>
              </a:rPr>
              <a:t>tsapping@k12.wv.us</a:t>
            </a:r>
            <a:endParaRPr lang="en-US" dirty="0" smtClean="0"/>
          </a:p>
          <a:p>
            <a:pPr marL="0" indent="0">
              <a:buNone/>
            </a:pPr>
            <a:r>
              <a:rPr lang="en-US" dirty="0" smtClean="0"/>
              <a:t>304.558.2546</a:t>
            </a:r>
            <a:endParaRPr lang="en-US" dirty="0"/>
          </a:p>
        </p:txBody>
      </p:sp>
    </p:spTree>
    <p:extLst>
      <p:ext uri="{BB962C8B-B14F-4D97-AF65-F5344CB8AC3E}">
        <p14:creationId xmlns:p14="http://schemas.microsoft.com/office/powerpoint/2010/main" val="2114795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rhudy\AppData\Local\Microsoft\Windows\Temporary Internet Files\Content.IE5\RENU59H4\MC90043441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322" y="1237689"/>
            <a:ext cx="51816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92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870" y="1553378"/>
            <a:ext cx="4708083" cy="420539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Formative Assessment</a:t>
            </a:r>
          </a:p>
        </p:txBody>
      </p:sp>
      <p:sp>
        <p:nvSpPr>
          <p:cNvPr id="2" name="Title 1"/>
          <p:cNvSpPr>
            <a:spLocks noGrp="1"/>
          </p:cNvSpPr>
          <p:nvPr>
            <p:ph type="title"/>
          </p:nvPr>
        </p:nvSpPr>
        <p:spPr>
          <a:xfrm>
            <a:off x="457200" y="846113"/>
            <a:ext cx="8229600" cy="624580"/>
          </a:xfrm>
        </p:spPr>
        <p:txBody>
          <a:bodyPr>
            <a:normAutofit fontScale="90000"/>
          </a:bodyPr>
          <a:lstStyle/>
          <a:p>
            <a:r>
              <a:rPr lang="en-US" dirty="0" smtClean="0"/>
              <a:t>Four Attributes</a:t>
            </a:r>
            <a:endParaRPr lang="en-US" dirty="0"/>
          </a:p>
        </p:txBody>
      </p:sp>
      <p:sp>
        <p:nvSpPr>
          <p:cNvPr id="3" name="TextBox 2"/>
          <p:cNvSpPr txBox="1"/>
          <p:nvPr/>
        </p:nvSpPr>
        <p:spPr>
          <a:xfrm>
            <a:off x="1410511" y="5924145"/>
            <a:ext cx="5894961" cy="646331"/>
          </a:xfrm>
          <a:prstGeom prst="rect">
            <a:avLst/>
          </a:prstGeom>
          <a:noFill/>
        </p:spPr>
        <p:txBody>
          <a:bodyPr wrap="square" rtlCol="0">
            <a:spAutoFit/>
          </a:bodyPr>
          <a:lstStyle/>
          <a:p>
            <a:pPr algn="ctr"/>
            <a:r>
              <a:rPr lang="en-US" dirty="0" smtClean="0"/>
              <a:t>The Digital Library resources are connected to these four formative assessment attributes.</a:t>
            </a:r>
            <a:endParaRPr lang="en-US" dirty="0"/>
          </a:p>
        </p:txBody>
      </p:sp>
    </p:spTree>
    <p:extLst>
      <p:ext uri="{BB962C8B-B14F-4D97-AF65-F5344CB8AC3E}">
        <p14:creationId xmlns:p14="http://schemas.microsoft.com/office/powerpoint/2010/main" val="12944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0"/>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563"/>
              </a:spcBef>
              <a:buClr>
                <a:schemeClr val="accent1"/>
              </a:buClr>
              <a:buSzPct val="125000"/>
              <a:buFont typeface="Arial" charset="0"/>
              <a:buChar char="•"/>
              <a:defRPr sz="3200">
                <a:solidFill>
                  <a:schemeClr val="tx2"/>
                </a:solidFill>
                <a:latin typeface="Arial" charset="0"/>
                <a:cs typeface="Arial" charset="0"/>
              </a:defRPr>
            </a:lvl1pPr>
            <a:lvl2pPr marL="742950" indent="-285750" eaLnBrk="0" hangingPunct="0">
              <a:lnSpc>
                <a:spcPct val="90000"/>
              </a:lnSpc>
              <a:spcBef>
                <a:spcPts val="563"/>
              </a:spcBef>
              <a:buFont typeface="Arial" charset="0"/>
              <a:buChar char="–"/>
              <a:defRPr sz="2800">
                <a:solidFill>
                  <a:schemeClr val="tx2"/>
                </a:solidFill>
                <a:latin typeface="Arial" charset="0"/>
                <a:cs typeface="Arial" charset="0"/>
              </a:defRPr>
            </a:lvl2pPr>
            <a:lvl3pPr marL="1143000" indent="-228600" eaLnBrk="0" hangingPunct="0">
              <a:lnSpc>
                <a:spcPct val="90000"/>
              </a:lnSpc>
              <a:spcBef>
                <a:spcPts val="563"/>
              </a:spcBef>
              <a:buFont typeface="Arial" charset="0"/>
              <a:buChar char="•"/>
              <a:defRPr sz="2400">
                <a:solidFill>
                  <a:schemeClr val="tx2"/>
                </a:solidFill>
                <a:latin typeface="Arial" charset="0"/>
                <a:cs typeface="Arial" charset="0"/>
              </a:defRPr>
            </a:lvl3pPr>
            <a:lvl4pPr marL="1600200" indent="-228600" eaLnBrk="0" hangingPunct="0">
              <a:lnSpc>
                <a:spcPct val="90000"/>
              </a:lnSpc>
              <a:spcBef>
                <a:spcPts val="563"/>
              </a:spcBef>
              <a:buFont typeface="Arial" charset="0"/>
              <a:buChar char="–"/>
              <a:defRPr sz="2000">
                <a:solidFill>
                  <a:schemeClr val="tx2"/>
                </a:solidFill>
                <a:latin typeface="Arial" charset="0"/>
                <a:cs typeface="Arial" charset="0"/>
              </a:defRPr>
            </a:lvl4pPr>
            <a:lvl5pPr marL="2057400" indent="-228600" eaLnBrk="0" hangingPunct="0">
              <a:lnSpc>
                <a:spcPct val="90000"/>
              </a:lnSpc>
              <a:spcBef>
                <a:spcPts val="563"/>
              </a:spcBef>
              <a:buFont typeface="Arial" charset="0"/>
              <a:buChar char="»"/>
              <a:defRPr sz="2000">
                <a:solidFill>
                  <a:schemeClr val="tx2"/>
                </a:solidFill>
                <a:latin typeface="Arial" charset="0"/>
                <a:cs typeface="Arial" charset="0"/>
              </a:defRPr>
            </a:lvl5pPr>
            <a:lvl6pPr marL="2514600" indent="-228600" defTabSz="457200" eaLnBrk="0" fontAlgn="base" hangingPunct="0">
              <a:lnSpc>
                <a:spcPct val="90000"/>
              </a:lnSpc>
              <a:spcBef>
                <a:spcPts val="563"/>
              </a:spcBef>
              <a:spcAft>
                <a:spcPct val="0"/>
              </a:spcAft>
              <a:buFont typeface="Arial" charset="0"/>
              <a:buChar char="»"/>
              <a:defRPr sz="2000">
                <a:solidFill>
                  <a:schemeClr val="tx2"/>
                </a:solidFill>
                <a:latin typeface="Arial" charset="0"/>
                <a:cs typeface="Arial" charset="0"/>
              </a:defRPr>
            </a:lvl6pPr>
            <a:lvl7pPr marL="2971800" indent="-228600" defTabSz="457200" eaLnBrk="0" fontAlgn="base" hangingPunct="0">
              <a:lnSpc>
                <a:spcPct val="90000"/>
              </a:lnSpc>
              <a:spcBef>
                <a:spcPts val="563"/>
              </a:spcBef>
              <a:spcAft>
                <a:spcPct val="0"/>
              </a:spcAft>
              <a:buFont typeface="Arial" charset="0"/>
              <a:buChar char="»"/>
              <a:defRPr sz="2000">
                <a:solidFill>
                  <a:schemeClr val="tx2"/>
                </a:solidFill>
                <a:latin typeface="Arial" charset="0"/>
                <a:cs typeface="Arial" charset="0"/>
              </a:defRPr>
            </a:lvl7pPr>
            <a:lvl8pPr marL="3429000" indent="-228600" defTabSz="457200" eaLnBrk="0" fontAlgn="base" hangingPunct="0">
              <a:lnSpc>
                <a:spcPct val="90000"/>
              </a:lnSpc>
              <a:spcBef>
                <a:spcPts val="563"/>
              </a:spcBef>
              <a:spcAft>
                <a:spcPct val="0"/>
              </a:spcAft>
              <a:buFont typeface="Arial" charset="0"/>
              <a:buChar char="»"/>
              <a:defRPr sz="2000">
                <a:solidFill>
                  <a:schemeClr val="tx2"/>
                </a:solidFill>
                <a:latin typeface="Arial" charset="0"/>
                <a:cs typeface="Arial" charset="0"/>
              </a:defRPr>
            </a:lvl8pPr>
            <a:lvl9pPr marL="3886200" indent="-228600" defTabSz="457200" eaLnBrk="0" fontAlgn="base" hangingPunct="0">
              <a:lnSpc>
                <a:spcPct val="90000"/>
              </a:lnSpc>
              <a:spcBef>
                <a:spcPts val="563"/>
              </a:spcBef>
              <a:spcAft>
                <a:spcPct val="0"/>
              </a:spcAft>
              <a:buFont typeface="Arial" charset="0"/>
              <a:buChar char="»"/>
              <a:defRPr sz="2000">
                <a:solidFill>
                  <a:schemeClr val="tx2"/>
                </a:solidFill>
                <a:latin typeface="Arial" charset="0"/>
                <a:cs typeface="Arial" charset="0"/>
              </a:defRPr>
            </a:lvl9pPr>
          </a:lstStyle>
          <a:p>
            <a:pPr algn="ctr" eaLnBrk="1" fontAlgn="base" hangingPunct="1">
              <a:lnSpc>
                <a:spcPct val="100000"/>
              </a:lnSpc>
              <a:spcBef>
                <a:spcPct val="0"/>
              </a:spcBef>
              <a:spcAft>
                <a:spcPct val="0"/>
              </a:spcAft>
              <a:buClrTx/>
              <a:buSzTx/>
              <a:buFontTx/>
              <a:buNone/>
            </a:pPr>
            <a:r>
              <a:rPr lang="en-US" altLang="en-US" sz="900" b="1" smtClean="0"/>
              <a:t>Slide </a:t>
            </a:r>
            <a:fld id="{03285CCA-0DCC-45D2-BC26-E16FC57C328D}" type="slidenum">
              <a:rPr lang="en-US" altLang="en-US" sz="900" b="1" smtClean="0"/>
              <a:pPr algn="ctr" eaLnBrk="1" fontAlgn="base" hangingPunct="1">
                <a:lnSpc>
                  <a:spcPct val="100000"/>
                </a:lnSpc>
                <a:spcBef>
                  <a:spcPct val="0"/>
                </a:spcBef>
                <a:spcAft>
                  <a:spcPct val="0"/>
                </a:spcAft>
                <a:buClrTx/>
                <a:buSzTx/>
                <a:buFontTx/>
                <a:buNone/>
              </a:pPr>
              <a:t>5</a:t>
            </a:fld>
            <a:endParaRPr lang="en-US" altLang="en-US" sz="900" b="1" smtClean="0"/>
          </a:p>
        </p:txBody>
      </p:sp>
      <p:sp>
        <p:nvSpPr>
          <p:cNvPr id="8" name="Freeform 7"/>
          <p:cNvSpPr/>
          <p:nvPr/>
        </p:nvSpPr>
        <p:spPr>
          <a:xfrm>
            <a:off x="3414713" y="1089828"/>
            <a:ext cx="5322887" cy="1420813"/>
          </a:xfrm>
          <a:custGeom>
            <a:avLst/>
            <a:gdLst>
              <a:gd name="connsiteX0" fmla="*/ 180707 w 1084219"/>
              <a:gd name="connsiteY0" fmla="*/ 0 h 5323690"/>
              <a:gd name="connsiteX1" fmla="*/ 903512 w 1084219"/>
              <a:gd name="connsiteY1" fmla="*/ 0 h 5323690"/>
              <a:gd name="connsiteX2" fmla="*/ 1084219 w 1084219"/>
              <a:gd name="connsiteY2" fmla="*/ 180707 h 5323690"/>
              <a:gd name="connsiteX3" fmla="*/ 1084219 w 1084219"/>
              <a:gd name="connsiteY3" fmla="*/ 5323690 h 5323690"/>
              <a:gd name="connsiteX4" fmla="*/ 1084219 w 1084219"/>
              <a:gd name="connsiteY4" fmla="*/ 5323690 h 5323690"/>
              <a:gd name="connsiteX5" fmla="*/ 0 w 1084219"/>
              <a:gd name="connsiteY5" fmla="*/ 5323690 h 5323690"/>
              <a:gd name="connsiteX6" fmla="*/ 0 w 1084219"/>
              <a:gd name="connsiteY6" fmla="*/ 5323690 h 5323690"/>
              <a:gd name="connsiteX7" fmla="*/ 0 w 1084219"/>
              <a:gd name="connsiteY7" fmla="*/ 180707 h 5323690"/>
              <a:gd name="connsiteX8" fmla="*/ 180707 w 1084219"/>
              <a:gd name="connsiteY8" fmla="*/ 0 h 532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19" h="5323690">
                <a:moveTo>
                  <a:pt x="1084219" y="887302"/>
                </a:moveTo>
                <a:lnTo>
                  <a:pt x="1084219" y="4436388"/>
                </a:lnTo>
                <a:cubicBezTo>
                  <a:pt x="1084219" y="4926431"/>
                  <a:pt x="1067742" y="5323688"/>
                  <a:pt x="1047416" y="5323688"/>
                </a:cubicBezTo>
                <a:lnTo>
                  <a:pt x="0" y="5323688"/>
                </a:lnTo>
                <a:lnTo>
                  <a:pt x="0" y="5323688"/>
                </a:lnTo>
                <a:lnTo>
                  <a:pt x="0" y="2"/>
                </a:lnTo>
                <a:lnTo>
                  <a:pt x="0" y="2"/>
                </a:lnTo>
                <a:lnTo>
                  <a:pt x="1047416" y="2"/>
                </a:lnTo>
                <a:cubicBezTo>
                  <a:pt x="1067742" y="2"/>
                  <a:pt x="1084219" y="397259"/>
                  <a:pt x="1084219" y="887302"/>
                </a:cubicBezTo>
                <a:close/>
              </a:path>
            </a:pathLst>
          </a:custGeom>
          <a:solidFill>
            <a:srgbClr val="C9EAF1">
              <a:alpha val="89804"/>
            </a:srgbClr>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72391" tIns="89122" rIns="125317" bIns="89123" spcCol="1270" anchor="ctr"/>
          <a:lstStyle/>
          <a:p>
            <a:pPr marL="171450" indent="-171450">
              <a:buFont typeface="Arial" pitchFamily="34" charset="0"/>
              <a:buChar char="•"/>
              <a:defRPr/>
            </a:pPr>
            <a:r>
              <a:rPr lang="en-US" sz="1200" dirty="0">
                <a:solidFill>
                  <a:schemeClr val="tx2"/>
                </a:solidFill>
                <a:latin typeface="Arial" pitchFamily="34" charset="0"/>
                <a:cs typeface="Arial" pitchFamily="34" charset="0"/>
              </a:rPr>
              <a:t>Commissioned Professional Learning Modules</a:t>
            </a:r>
          </a:p>
          <a:p>
            <a:pPr marL="171450" indent="-171450">
              <a:buFont typeface="Arial" pitchFamily="34" charset="0"/>
              <a:buChar char="•"/>
              <a:defRPr/>
            </a:pPr>
            <a:r>
              <a:rPr lang="en-US" sz="1200" dirty="0">
                <a:solidFill>
                  <a:schemeClr val="tx2"/>
                </a:solidFill>
                <a:latin typeface="Arial" pitchFamily="34" charset="0"/>
                <a:cs typeface="Arial" pitchFamily="34" charset="0"/>
              </a:rPr>
              <a:t>Resources for educators, students and families</a:t>
            </a:r>
          </a:p>
          <a:p>
            <a:pPr marL="171450" indent="-171450">
              <a:buFont typeface="Arial" pitchFamily="34" charset="0"/>
              <a:buChar char="•"/>
              <a:defRPr/>
            </a:pPr>
            <a:endParaRPr lang="en-US" sz="1200" dirty="0">
              <a:solidFill>
                <a:schemeClr val="tx2"/>
              </a:solidFill>
              <a:latin typeface="Arial" pitchFamily="34" charset="0"/>
              <a:cs typeface="Arial" pitchFamily="34" charset="0"/>
            </a:endParaRPr>
          </a:p>
          <a:p>
            <a:pPr marL="171450" indent="-171450">
              <a:buFont typeface="Arial" pitchFamily="34" charset="0"/>
              <a:buChar char="•"/>
              <a:defRPr/>
            </a:pPr>
            <a:r>
              <a:rPr lang="en-US" sz="1200" dirty="0">
                <a:solidFill>
                  <a:schemeClr val="tx2"/>
                </a:solidFill>
                <a:latin typeface="Arial" pitchFamily="34" charset="0"/>
                <a:cs typeface="Arial" pitchFamily="34" charset="0"/>
              </a:rPr>
              <a:t>Frame Formative Assessment within a Balanced Assessment System</a:t>
            </a:r>
          </a:p>
          <a:p>
            <a:pPr marL="171450" indent="-171450">
              <a:buFont typeface="Arial" pitchFamily="34" charset="0"/>
              <a:buChar char="•"/>
              <a:defRPr/>
            </a:pPr>
            <a:r>
              <a:rPr lang="en-US" sz="1200" dirty="0">
                <a:solidFill>
                  <a:schemeClr val="tx2"/>
                </a:solidFill>
                <a:latin typeface="Arial" pitchFamily="34" charset="0"/>
                <a:cs typeface="Arial" pitchFamily="34" charset="0"/>
              </a:rPr>
              <a:t>Articulate the Formative Assessment Process</a:t>
            </a:r>
          </a:p>
          <a:p>
            <a:pPr marL="171450" indent="-171450">
              <a:buFont typeface="Arial" pitchFamily="34" charset="0"/>
              <a:buChar char="•"/>
              <a:defRPr/>
            </a:pPr>
            <a:r>
              <a:rPr lang="en-US" sz="1200" dirty="0">
                <a:solidFill>
                  <a:schemeClr val="tx2"/>
                </a:solidFill>
                <a:latin typeface="Arial" pitchFamily="34" charset="0"/>
                <a:cs typeface="Arial" pitchFamily="34" charset="0"/>
              </a:rPr>
              <a:t> Highlight Formative Assessment Practices and Tools</a:t>
            </a:r>
          </a:p>
        </p:txBody>
      </p:sp>
      <p:sp>
        <p:nvSpPr>
          <p:cNvPr id="9" name="Freeform 8"/>
          <p:cNvSpPr/>
          <p:nvPr/>
        </p:nvSpPr>
        <p:spPr>
          <a:xfrm>
            <a:off x="457200" y="1004103"/>
            <a:ext cx="2994025" cy="1543050"/>
          </a:xfrm>
          <a:custGeom>
            <a:avLst/>
            <a:gdLst>
              <a:gd name="connsiteX0" fmla="*/ 0 w 2994576"/>
              <a:gd name="connsiteY0" fmla="*/ 225884 h 1355274"/>
              <a:gd name="connsiteX1" fmla="*/ 225884 w 2994576"/>
              <a:gd name="connsiteY1" fmla="*/ 0 h 1355274"/>
              <a:gd name="connsiteX2" fmla="*/ 2768692 w 2994576"/>
              <a:gd name="connsiteY2" fmla="*/ 0 h 1355274"/>
              <a:gd name="connsiteX3" fmla="*/ 2994576 w 2994576"/>
              <a:gd name="connsiteY3" fmla="*/ 225884 h 1355274"/>
              <a:gd name="connsiteX4" fmla="*/ 2994576 w 2994576"/>
              <a:gd name="connsiteY4" fmla="*/ 1129390 h 1355274"/>
              <a:gd name="connsiteX5" fmla="*/ 2768692 w 2994576"/>
              <a:gd name="connsiteY5" fmla="*/ 1355274 h 1355274"/>
              <a:gd name="connsiteX6" fmla="*/ 225884 w 2994576"/>
              <a:gd name="connsiteY6" fmla="*/ 1355274 h 1355274"/>
              <a:gd name="connsiteX7" fmla="*/ 0 w 2994576"/>
              <a:gd name="connsiteY7" fmla="*/ 1129390 h 1355274"/>
              <a:gd name="connsiteX8" fmla="*/ 0 w 2994576"/>
              <a:gd name="connsiteY8" fmla="*/ 225884 h 135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4576" h="1355274">
                <a:moveTo>
                  <a:pt x="0" y="225884"/>
                </a:moveTo>
                <a:cubicBezTo>
                  <a:pt x="0" y="101132"/>
                  <a:pt x="101132" y="0"/>
                  <a:pt x="225884" y="0"/>
                </a:cubicBezTo>
                <a:lnTo>
                  <a:pt x="2768692" y="0"/>
                </a:lnTo>
                <a:cubicBezTo>
                  <a:pt x="2893444" y="0"/>
                  <a:pt x="2994576" y="101132"/>
                  <a:pt x="2994576" y="225884"/>
                </a:cubicBezTo>
                <a:lnTo>
                  <a:pt x="2994576" y="1129390"/>
                </a:lnTo>
                <a:cubicBezTo>
                  <a:pt x="2994576" y="1254142"/>
                  <a:pt x="2893444" y="1355274"/>
                  <a:pt x="2768692" y="1355274"/>
                </a:cubicBezTo>
                <a:lnTo>
                  <a:pt x="225884" y="1355274"/>
                </a:lnTo>
                <a:cubicBezTo>
                  <a:pt x="101132" y="1355274"/>
                  <a:pt x="0" y="1254142"/>
                  <a:pt x="0" y="1129390"/>
                </a:cubicBezTo>
                <a:lnTo>
                  <a:pt x="0" y="225884"/>
                </a:lnTo>
                <a:close/>
              </a:path>
            </a:pathLst>
          </a:custGeom>
          <a:solidFill>
            <a:srgbClr val="00B0F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lIns="134739" tIns="100449" rIns="134739" bIns="100449" spcCol="1270" anchor="ctr"/>
          <a:lstStyle/>
          <a:p>
            <a:pPr algn="ctr" defTabSz="800100">
              <a:lnSpc>
                <a:spcPct val="90000"/>
              </a:lnSpc>
              <a:spcAft>
                <a:spcPct val="35000"/>
              </a:spcAft>
              <a:defRPr/>
            </a:pPr>
            <a:r>
              <a:rPr lang="en-US" sz="2400" dirty="0">
                <a:solidFill>
                  <a:schemeClr val="tx2"/>
                </a:solidFill>
                <a:latin typeface="Arial" pitchFamily="34" charset="0"/>
                <a:cs typeface="Arial" pitchFamily="34" charset="0"/>
              </a:rPr>
              <a:t>Assessment Literacy Modules</a:t>
            </a:r>
          </a:p>
        </p:txBody>
      </p:sp>
      <p:sp>
        <p:nvSpPr>
          <p:cNvPr id="10" name="Freeform 9"/>
          <p:cNvSpPr/>
          <p:nvPr/>
        </p:nvSpPr>
        <p:spPr>
          <a:xfrm>
            <a:off x="3414713" y="2709078"/>
            <a:ext cx="5322887" cy="1416050"/>
          </a:xfrm>
          <a:custGeom>
            <a:avLst/>
            <a:gdLst>
              <a:gd name="connsiteX0" fmla="*/ 180707 w 1084219"/>
              <a:gd name="connsiteY0" fmla="*/ 0 h 5323690"/>
              <a:gd name="connsiteX1" fmla="*/ 903512 w 1084219"/>
              <a:gd name="connsiteY1" fmla="*/ 0 h 5323690"/>
              <a:gd name="connsiteX2" fmla="*/ 1084219 w 1084219"/>
              <a:gd name="connsiteY2" fmla="*/ 180707 h 5323690"/>
              <a:gd name="connsiteX3" fmla="*/ 1084219 w 1084219"/>
              <a:gd name="connsiteY3" fmla="*/ 5323690 h 5323690"/>
              <a:gd name="connsiteX4" fmla="*/ 1084219 w 1084219"/>
              <a:gd name="connsiteY4" fmla="*/ 5323690 h 5323690"/>
              <a:gd name="connsiteX5" fmla="*/ 0 w 1084219"/>
              <a:gd name="connsiteY5" fmla="*/ 5323690 h 5323690"/>
              <a:gd name="connsiteX6" fmla="*/ 0 w 1084219"/>
              <a:gd name="connsiteY6" fmla="*/ 5323690 h 5323690"/>
              <a:gd name="connsiteX7" fmla="*/ 0 w 1084219"/>
              <a:gd name="connsiteY7" fmla="*/ 180707 h 5323690"/>
              <a:gd name="connsiteX8" fmla="*/ 180707 w 1084219"/>
              <a:gd name="connsiteY8" fmla="*/ 0 h 532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19" h="5323690">
                <a:moveTo>
                  <a:pt x="1084219" y="887302"/>
                </a:moveTo>
                <a:lnTo>
                  <a:pt x="1084219" y="4436388"/>
                </a:lnTo>
                <a:cubicBezTo>
                  <a:pt x="1084219" y="4926431"/>
                  <a:pt x="1067742" y="5323688"/>
                  <a:pt x="1047416" y="5323688"/>
                </a:cubicBezTo>
                <a:lnTo>
                  <a:pt x="0" y="5323688"/>
                </a:lnTo>
                <a:lnTo>
                  <a:pt x="0" y="5323688"/>
                </a:lnTo>
                <a:lnTo>
                  <a:pt x="0" y="2"/>
                </a:lnTo>
                <a:lnTo>
                  <a:pt x="0" y="2"/>
                </a:lnTo>
                <a:lnTo>
                  <a:pt x="1047416" y="2"/>
                </a:lnTo>
                <a:cubicBezTo>
                  <a:pt x="1067742" y="2"/>
                  <a:pt x="1084219" y="397259"/>
                  <a:pt x="1084219" y="887302"/>
                </a:cubicBezTo>
                <a:close/>
              </a:path>
            </a:pathLst>
          </a:custGeom>
          <a:solidFill>
            <a:srgbClr val="D6F4CE">
              <a:alpha val="89804"/>
            </a:srgbClr>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72391" tIns="89122" rIns="125317" bIns="89123" spcCol="1270" anchor="ctr"/>
          <a:lstStyle/>
          <a:p>
            <a:pPr marL="171450" indent="-171450">
              <a:buFont typeface="Arial" pitchFamily="34" charset="0"/>
              <a:buChar char="•"/>
              <a:defRPr/>
            </a:pPr>
            <a:r>
              <a:rPr lang="en-US" sz="1200" dirty="0">
                <a:solidFill>
                  <a:schemeClr val="tx2"/>
                </a:solidFill>
                <a:latin typeface="Arial" pitchFamily="34" charset="0"/>
                <a:cs typeface="Arial" pitchFamily="34" charset="0"/>
              </a:rPr>
              <a:t>Commissioned Professional Learning Modules</a:t>
            </a:r>
          </a:p>
          <a:p>
            <a:pPr marL="171450" indent="-171450">
              <a:buFont typeface="Arial" pitchFamily="34" charset="0"/>
              <a:buChar char="•"/>
              <a:defRPr/>
            </a:pPr>
            <a:r>
              <a:rPr lang="en-US" sz="1200" dirty="0">
                <a:solidFill>
                  <a:schemeClr val="tx2"/>
                </a:solidFill>
                <a:latin typeface="Arial" pitchFamily="34" charset="0"/>
                <a:cs typeface="Arial" pitchFamily="34" charset="0"/>
              </a:rPr>
              <a:t>Instructional coaching for educators </a:t>
            </a:r>
          </a:p>
          <a:p>
            <a:pPr marL="171450" indent="-171450">
              <a:buFont typeface="Arial" pitchFamily="34" charset="0"/>
              <a:buChar char="•"/>
              <a:defRPr/>
            </a:pPr>
            <a:r>
              <a:rPr lang="en-US" sz="1200" dirty="0">
                <a:solidFill>
                  <a:schemeClr val="tx2"/>
                </a:solidFill>
                <a:latin typeface="Arial" pitchFamily="34" charset="0"/>
                <a:cs typeface="Arial" pitchFamily="34" charset="0"/>
              </a:rPr>
              <a:t>Instructional materials for students</a:t>
            </a:r>
          </a:p>
          <a:p>
            <a:pPr marL="171450" indent="-171450">
              <a:buFont typeface="Arial" pitchFamily="34" charset="0"/>
              <a:buChar char="•"/>
              <a:defRPr/>
            </a:pPr>
            <a:endParaRPr lang="en-US" sz="1200" dirty="0">
              <a:solidFill>
                <a:schemeClr val="tx2"/>
              </a:solidFill>
              <a:latin typeface="Arial" pitchFamily="34" charset="0"/>
              <a:cs typeface="Arial" pitchFamily="34" charset="0"/>
            </a:endParaRPr>
          </a:p>
          <a:p>
            <a:pPr marL="171450" indent="-171450">
              <a:buFont typeface="Arial" pitchFamily="34" charset="0"/>
              <a:buChar char="•"/>
              <a:defRPr/>
            </a:pPr>
            <a:r>
              <a:rPr lang="en-US" sz="1200" dirty="0">
                <a:solidFill>
                  <a:schemeClr val="tx2"/>
                </a:solidFill>
                <a:latin typeface="Arial" pitchFamily="34" charset="0"/>
                <a:cs typeface="Arial" pitchFamily="34" charset="0"/>
              </a:rPr>
              <a:t>Demonstrate/support effective implementation of the formative assessment process</a:t>
            </a:r>
          </a:p>
          <a:p>
            <a:pPr marL="171450" indent="-171450">
              <a:buFont typeface="Arial" pitchFamily="34" charset="0"/>
              <a:buChar char="•"/>
              <a:defRPr/>
            </a:pPr>
            <a:r>
              <a:rPr lang="en-US" sz="1200" dirty="0">
                <a:solidFill>
                  <a:schemeClr val="tx2"/>
                </a:solidFill>
                <a:latin typeface="Arial" pitchFamily="34" charset="0"/>
                <a:cs typeface="Arial" pitchFamily="34" charset="0"/>
              </a:rPr>
              <a:t>Focus on key content and practice from the Common Core State Standards for Mathematics and English Language Arts</a:t>
            </a:r>
          </a:p>
        </p:txBody>
      </p:sp>
      <p:sp>
        <p:nvSpPr>
          <p:cNvPr id="11" name="Freeform 10"/>
          <p:cNvSpPr/>
          <p:nvPr/>
        </p:nvSpPr>
        <p:spPr>
          <a:xfrm>
            <a:off x="457200" y="2620178"/>
            <a:ext cx="2994025" cy="1544638"/>
          </a:xfrm>
          <a:custGeom>
            <a:avLst/>
            <a:gdLst>
              <a:gd name="connsiteX0" fmla="*/ 0 w 2994576"/>
              <a:gd name="connsiteY0" fmla="*/ 225884 h 1355274"/>
              <a:gd name="connsiteX1" fmla="*/ 225884 w 2994576"/>
              <a:gd name="connsiteY1" fmla="*/ 0 h 1355274"/>
              <a:gd name="connsiteX2" fmla="*/ 2768692 w 2994576"/>
              <a:gd name="connsiteY2" fmla="*/ 0 h 1355274"/>
              <a:gd name="connsiteX3" fmla="*/ 2994576 w 2994576"/>
              <a:gd name="connsiteY3" fmla="*/ 225884 h 1355274"/>
              <a:gd name="connsiteX4" fmla="*/ 2994576 w 2994576"/>
              <a:gd name="connsiteY4" fmla="*/ 1129390 h 1355274"/>
              <a:gd name="connsiteX5" fmla="*/ 2768692 w 2994576"/>
              <a:gd name="connsiteY5" fmla="*/ 1355274 h 1355274"/>
              <a:gd name="connsiteX6" fmla="*/ 225884 w 2994576"/>
              <a:gd name="connsiteY6" fmla="*/ 1355274 h 1355274"/>
              <a:gd name="connsiteX7" fmla="*/ 0 w 2994576"/>
              <a:gd name="connsiteY7" fmla="*/ 1129390 h 1355274"/>
              <a:gd name="connsiteX8" fmla="*/ 0 w 2994576"/>
              <a:gd name="connsiteY8" fmla="*/ 225884 h 135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4576" h="1355274">
                <a:moveTo>
                  <a:pt x="0" y="225884"/>
                </a:moveTo>
                <a:cubicBezTo>
                  <a:pt x="0" y="101132"/>
                  <a:pt x="101132" y="0"/>
                  <a:pt x="225884" y="0"/>
                </a:cubicBezTo>
                <a:lnTo>
                  <a:pt x="2768692" y="0"/>
                </a:lnTo>
                <a:cubicBezTo>
                  <a:pt x="2893444" y="0"/>
                  <a:pt x="2994576" y="101132"/>
                  <a:pt x="2994576" y="225884"/>
                </a:cubicBezTo>
                <a:lnTo>
                  <a:pt x="2994576" y="1129390"/>
                </a:lnTo>
                <a:cubicBezTo>
                  <a:pt x="2994576" y="1254142"/>
                  <a:pt x="2893444" y="1355274"/>
                  <a:pt x="2768692" y="1355274"/>
                </a:cubicBezTo>
                <a:lnTo>
                  <a:pt x="225884" y="1355274"/>
                </a:lnTo>
                <a:cubicBezTo>
                  <a:pt x="101132" y="1355274"/>
                  <a:pt x="0" y="1254142"/>
                  <a:pt x="0" y="1129390"/>
                </a:cubicBezTo>
                <a:lnTo>
                  <a:pt x="0" y="225884"/>
                </a:lnTo>
                <a:close/>
              </a:path>
            </a:pathLst>
          </a:custGeom>
          <a:solidFill>
            <a:srgbClr val="60E146"/>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lIns="134739" tIns="100449" rIns="134739" bIns="100449" spcCol="1270" anchor="ctr"/>
          <a:lstStyle/>
          <a:p>
            <a:pPr algn="ctr" defTabSz="800100">
              <a:lnSpc>
                <a:spcPct val="90000"/>
              </a:lnSpc>
              <a:spcAft>
                <a:spcPct val="35000"/>
              </a:spcAft>
              <a:defRPr/>
            </a:pPr>
            <a:r>
              <a:rPr lang="en-US" sz="2400" dirty="0">
                <a:solidFill>
                  <a:schemeClr val="tx2"/>
                </a:solidFill>
                <a:latin typeface="Arial" pitchFamily="34" charset="0"/>
                <a:cs typeface="Arial" pitchFamily="34" charset="0"/>
              </a:rPr>
              <a:t>Exemplar Instructional Modules</a:t>
            </a:r>
          </a:p>
        </p:txBody>
      </p:sp>
      <p:sp>
        <p:nvSpPr>
          <p:cNvPr id="12" name="Freeform 11"/>
          <p:cNvSpPr/>
          <p:nvPr/>
        </p:nvSpPr>
        <p:spPr>
          <a:xfrm>
            <a:off x="3414713" y="4293403"/>
            <a:ext cx="5322887" cy="1417638"/>
          </a:xfrm>
          <a:custGeom>
            <a:avLst/>
            <a:gdLst>
              <a:gd name="connsiteX0" fmla="*/ 180707 w 1084219"/>
              <a:gd name="connsiteY0" fmla="*/ 0 h 5323690"/>
              <a:gd name="connsiteX1" fmla="*/ 903512 w 1084219"/>
              <a:gd name="connsiteY1" fmla="*/ 0 h 5323690"/>
              <a:gd name="connsiteX2" fmla="*/ 1084219 w 1084219"/>
              <a:gd name="connsiteY2" fmla="*/ 180707 h 5323690"/>
              <a:gd name="connsiteX3" fmla="*/ 1084219 w 1084219"/>
              <a:gd name="connsiteY3" fmla="*/ 5323690 h 5323690"/>
              <a:gd name="connsiteX4" fmla="*/ 1084219 w 1084219"/>
              <a:gd name="connsiteY4" fmla="*/ 5323690 h 5323690"/>
              <a:gd name="connsiteX5" fmla="*/ 0 w 1084219"/>
              <a:gd name="connsiteY5" fmla="*/ 5323690 h 5323690"/>
              <a:gd name="connsiteX6" fmla="*/ 0 w 1084219"/>
              <a:gd name="connsiteY6" fmla="*/ 5323690 h 5323690"/>
              <a:gd name="connsiteX7" fmla="*/ 0 w 1084219"/>
              <a:gd name="connsiteY7" fmla="*/ 180707 h 5323690"/>
              <a:gd name="connsiteX8" fmla="*/ 180707 w 1084219"/>
              <a:gd name="connsiteY8" fmla="*/ 0 h 532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19" h="5323690">
                <a:moveTo>
                  <a:pt x="1084219" y="887302"/>
                </a:moveTo>
                <a:lnTo>
                  <a:pt x="1084219" y="4436388"/>
                </a:lnTo>
                <a:cubicBezTo>
                  <a:pt x="1084219" y="4926431"/>
                  <a:pt x="1067742" y="5323688"/>
                  <a:pt x="1047416" y="5323688"/>
                </a:cubicBezTo>
                <a:lnTo>
                  <a:pt x="0" y="5323688"/>
                </a:lnTo>
                <a:lnTo>
                  <a:pt x="0" y="5323688"/>
                </a:lnTo>
                <a:lnTo>
                  <a:pt x="0" y="2"/>
                </a:lnTo>
                <a:lnTo>
                  <a:pt x="0" y="2"/>
                </a:lnTo>
                <a:lnTo>
                  <a:pt x="1047416" y="2"/>
                </a:lnTo>
                <a:cubicBezTo>
                  <a:pt x="1067742" y="2"/>
                  <a:pt x="1084219" y="397259"/>
                  <a:pt x="1084219" y="887302"/>
                </a:cubicBezTo>
                <a:close/>
              </a:path>
            </a:pathLst>
          </a:custGeom>
          <a:solidFill>
            <a:srgbClr val="FCDDCF">
              <a:alpha val="89804"/>
            </a:srgbClr>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72391" tIns="89122" rIns="125317" bIns="89123" spcCol="1270" anchor="ctr"/>
          <a:lstStyle/>
          <a:p>
            <a:pPr marL="171450" indent="-171450">
              <a:buFont typeface="Arial" pitchFamily="34" charset="0"/>
              <a:buChar char="•"/>
              <a:defRPr/>
            </a:pPr>
            <a:r>
              <a:rPr lang="en-US" sz="1200" dirty="0">
                <a:solidFill>
                  <a:schemeClr val="tx2"/>
                </a:solidFill>
                <a:latin typeface="Arial" pitchFamily="34" charset="0"/>
                <a:cs typeface="Arial" pitchFamily="34" charset="0"/>
              </a:rPr>
              <a:t>High-quality vetted instructional resources and tools for educators</a:t>
            </a:r>
          </a:p>
          <a:p>
            <a:pPr marL="171450" indent="-171450">
              <a:buFont typeface="Arial" pitchFamily="34" charset="0"/>
              <a:buChar char="•"/>
              <a:defRPr/>
            </a:pPr>
            <a:r>
              <a:rPr lang="en-US" sz="1200" dirty="0">
                <a:solidFill>
                  <a:schemeClr val="tx2"/>
                </a:solidFill>
                <a:latin typeface="Arial" pitchFamily="34" charset="0"/>
                <a:cs typeface="Arial" pitchFamily="34" charset="0"/>
              </a:rPr>
              <a:t>High-quality vetted resources and tools for students and families</a:t>
            </a:r>
          </a:p>
          <a:p>
            <a:pPr>
              <a:defRPr/>
            </a:pPr>
            <a:endParaRPr lang="en-US" sz="1200" dirty="0">
              <a:solidFill>
                <a:schemeClr val="tx2"/>
              </a:solidFill>
              <a:latin typeface="Arial" pitchFamily="34" charset="0"/>
              <a:cs typeface="Arial" pitchFamily="34" charset="0"/>
            </a:endParaRPr>
          </a:p>
          <a:p>
            <a:pPr marL="171450" indent="-171450">
              <a:buFont typeface="Arial" pitchFamily="34" charset="0"/>
              <a:buChar char="•"/>
              <a:defRPr/>
            </a:pPr>
            <a:r>
              <a:rPr lang="en-US" sz="1200" dirty="0">
                <a:solidFill>
                  <a:schemeClr val="tx2"/>
                </a:solidFill>
                <a:latin typeface="Arial" pitchFamily="34" charset="0"/>
                <a:cs typeface="Arial" pitchFamily="34" charset="0"/>
              </a:rPr>
              <a:t>Reflect and support the formative assessment process</a:t>
            </a:r>
          </a:p>
          <a:p>
            <a:pPr marL="171450" indent="-171450">
              <a:buFont typeface="Arial" pitchFamily="34" charset="0"/>
              <a:buChar char="•"/>
              <a:defRPr/>
            </a:pPr>
            <a:r>
              <a:rPr lang="en-US" sz="1200" dirty="0">
                <a:solidFill>
                  <a:schemeClr val="tx2"/>
                </a:solidFill>
                <a:latin typeface="Arial" pitchFamily="34" charset="0"/>
                <a:cs typeface="Arial" pitchFamily="34" charset="0"/>
              </a:rPr>
              <a:t>Reflect and support the Common Core State Standards for Mathematics and English Language Arts</a:t>
            </a:r>
          </a:p>
          <a:p>
            <a:pPr marL="171450" indent="-171450">
              <a:buFont typeface="Arial" pitchFamily="34" charset="0"/>
              <a:buChar char="•"/>
              <a:defRPr/>
            </a:pPr>
            <a:r>
              <a:rPr lang="en-US" sz="1200" dirty="0">
                <a:solidFill>
                  <a:schemeClr val="tx2"/>
                </a:solidFill>
                <a:latin typeface="Arial" pitchFamily="34" charset="0"/>
                <a:cs typeface="Arial" pitchFamily="34" charset="0"/>
              </a:rPr>
              <a:t>Create Professional Learning Communities</a:t>
            </a:r>
          </a:p>
        </p:txBody>
      </p:sp>
      <p:sp>
        <p:nvSpPr>
          <p:cNvPr id="13" name="Freeform 12"/>
          <p:cNvSpPr/>
          <p:nvPr/>
        </p:nvSpPr>
        <p:spPr>
          <a:xfrm>
            <a:off x="457200" y="4215616"/>
            <a:ext cx="2994025" cy="1544637"/>
          </a:xfrm>
          <a:custGeom>
            <a:avLst/>
            <a:gdLst>
              <a:gd name="connsiteX0" fmla="*/ 0 w 2994576"/>
              <a:gd name="connsiteY0" fmla="*/ 225884 h 1355274"/>
              <a:gd name="connsiteX1" fmla="*/ 225884 w 2994576"/>
              <a:gd name="connsiteY1" fmla="*/ 0 h 1355274"/>
              <a:gd name="connsiteX2" fmla="*/ 2768692 w 2994576"/>
              <a:gd name="connsiteY2" fmla="*/ 0 h 1355274"/>
              <a:gd name="connsiteX3" fmla="*/ 2994576 w 2994576"/>
              <a:gd name="connsiteY3" fmla="*/ 225884 h 1355274"/>
              <a:gd name="connsiteX4" fmla="*/ 2994576 w 2994576"/>
              <a:gd name="connsiteY4" fmla="*/ 1129390 h 1355274"/>
              <a:gd name="connsiteX5" fmla="*/ 2768692 w 2994576"/>
              <a:gd name="connsiteY5" fmla="*/ 1355274 h 1355274"/>
              <a:gd name="connsiteX6" fmla="*/ 225884 w 2994576"/>
              <a:gd name="connsiteY6" fmla="*/ 1355274 h 1355274"/>
              <a:gd name="connsiteX7" fmla="*/ 0 w 2994576"/>
              <a:gd name="connsiteY7" fmla="*/ 1129390 h 1355274"/>
              <a:gd name="connsiteX8" fmla="*/ 0 w 2994576"/>
              <a:gd name="connsiteY8" fmla="*/ 225884 h 135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4576" h="1355274">
                <a:moveTo>
                  <a:pt x="0" y="225884"/>
                </a:moveTo>
                <a:cubicBezTo>
                  <a:pt x="0" y="101132"/>
                  <a:pt x="101132" y="0"/>
                  <a:pt x="225884" y="0"/>
                </a:cubicBezTo>
                <a:lnTo>
                  <a:pt x="2768692" y="0"/>
                </a:lnTo>
                <a:cubicBezTo>
                  <a:pt x="2893444" y="0"/>
                  <a:pt x="2994576" y="101132"/>
                  <a:pt x="2994576" y="225884"/>
                </a:cubicBezTo>
                <a:lnTo>
                  <a:pt x="2994576" y="1129390"/>
                </a:lnTo>
                <a:cubicBezTo>
                  <a:pt x="2994576" y="1254142"/>
                  <a:pt x="2893444" y="1355274"/>
                  <a:pt x="2768692" y="1355274"/>
                </a:cubicBezTo>
                <a:lnTo>
                  <a:pt x="225884" y="1355274"/>
                </a:lnTo>
                <a:cubicBezTo>
                  <a:pt x="101132" y="1355274"/>
                  <a:pt x="0" y="1254142"/>
                  <a:pt x="0" y="1129390"/>
                </a:cubicBezTo>
                <a:lnTo>
                  <a:pt x="0" y="225884"/>
                </a:lnTo>
                <a:close/>
              </a:path>
            </a:pathLst>
          </a:custGeom>
          <a:solidFill>
            <a:srgbClr val="C000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lIns="134739" tIns="100449" rIns="134739" bIns="100449" spcCol="1270" anchor="ctr"/>
          <a:lstStyle/>
          <a:p>
            <a:pPr algn="ctr" defTabSz="800100">
              <a:lnSpc>
                <a:spcPct val="90000"/>
              </a:lnSpc>
              <a:spcAft>
                <a:spcPct val="35000"/>
              </a:spcAft>
              <a:defRPr/>
            </a:pPr>
            <a:r>
              <a:rPr lang="en-US" sz="2400" dirty="0">
                <a:solidFill>
                  <a:schemeClr val="tx2"/>
                </a:solidFill>
                <a:latin typeface="Arial" pitchFamily="34" charset="0"/>
                <a:cs typeface="Arial" pitchFamily="34" charset="0"/>
              </a:rPr>
              <a:t>Education Resources</a:t>
            </a:r>
          </a:p>
        </p:txBody>
      </p:sp>
      <p:cxnSp>
        <p:nvCxnSpPr>
          <p:cNvPr id="5" name="Straight Connector 4"/>
          <p:cNvCxnSpPr/>
          <p:nvPr/>
        </p:nvCxnSpPr>
        <p:spPr>
          <a:xfrm>
            <a:off x="3451225" y="1704191"/>
            <a:ext cx="5286375"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441700" y="4866491"/>
            <a:ext cx="5286375" cy="0"/>
          </a:xfrm>
          <a:prstGeom prst="line">
            <a:avLst/>
          </a:prstGeom>
          <a:ln>
            <a:solidFill>
              <a:srgbClr val="EF214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441700" y="3328203"/>
            <a:ext cx="5286375"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Digital Library Resources</a:t>
            </a:r>
          </a:p>
        </p:txBody>
      </p:sp>
    </p:spTree>
    <p:extLst>
      <p:ext uri="{BB962C8B-B14F-4D97-AF65-F5344CB8AC3E}">
        <p14:creationId xmlns:p14="http://schemas.microsoft.com/office/powerpoint/2010/main" val="1248664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936434"/>
            <a:ext cx="8229600" cy="925417"/>
          </a:xfrm>
        </p:spPr>
        <p:txBody>
          <a:bodyPr>
            <a:normAutofit fontScale="90000"/>
          </a:bodyPr>
          <a:lstStyle/>
          <a:p>
            <a:r>
              <a:rPr lang="en-US" altLang="en-US" sz="4000" b="1" dirty="0" smtClean="0">
                <a:latin typeface="Arial" panose="020B0604020202020204" pitchFamily="34" charset="0"/>
                <a:ea typeface="MS PGothic" pitchFamily="34" charset="-128"/>
                <a:cs typeface="Arial" panose="020B0604020202020204" pitchFamily="34" charset="0"/>
              </a:rPr>
              <a:t>How can educators use resources</a:t>
            </a:r>
            <a:br>
              <a:rPr lang="en-US" altLang="en-US" sz="4000" b="1" dirty="0" smtClean="0">
                <a:latin typeface="Arial" panose="020B0604020202020204" pitchFamily="34" charset="0"/>
                <a:ea typeface="MS PGothic" pitchFamily="34" charset="-128"/>
                <a:cs typeface="Arial" panose="020B0604020202020204" pitchFamily="34" charset="0"/>
              </a:rPr>
            </a:br>
            <a:r>
              <a:rPr lang="en-US" altLang="en-US" sz="4000" b="1" dirty="0" smtClean="0">
                <a:latin typeface="Arial" panose="020B0604020202020204" pitchFamily="34" charset="0"/>
                <a:ea typeface="MS PGothic" pitchFamily="34" charset="-128"/>
                <a:cs typeface="Arial" panose="020B0604020202020204" pitchFamily="34" charset="0"/>
              </a:rPr>
              <a:t>in the Digital Library?</a:t>
            </a:r>
            <a:endParaRPr altLang="en-US" sz="4000" b="1" dirty="0" smtClean="0">
              <a:latin typeface="Arial" panose="020B0604020202020204" pitchFamily="34" charset="0"/>
              <a:ea typeface="MS PGothic" pitchFamily="34" charset="-128"/>
              <a:cs typeface="Arial" panose="020B0604020202020204" pitchFamily="34" charset="0"/>
            </a:endParaRPr>
          </a:p>
        </p:txBody>
      </p:sp>
      <p:sp>
        <p:nvSpPr>
          <p:cNvPr id="2" name="Content Placeholder 2"/>
          <p:cNvSpPr>
            <a:spLocks noGrp="1"/>
          </p:cNvSpPr>
          <p:nvPr>
            <p:ph idx="1"/>
          </p:nvPr>
        </p:nvSpPr>
        <p:spPr>
          <a:xfrm>
            <a:off x="457200" y="2125653"/>
            <a:ext cx="8229600" cy="4085112"/>
          </a:xfrm>
        </p:spPr>
        <p:txBody>
          <a:bodyPr>
            <a:normAutofit/>
          </a:bodyPr>
          <a:lstStyle/>
          <a:p>
            <a:r>
              <a:rPr lang="en-US" dirty="0" smtClean="0">
                <a:latin typeface="Arial" panose="020B0604020202020204" pitchFamily="34" charset="0"/>
                <a:cs typeface="Arial" panose="020B0604020202020204" pitchFamily="34" charset="0"/>
              </a:rPr>
              <a:t>Advance their use of formative assessment practices.</a:t>
            </a:r>
          </a:p>
          <a:p>
            <a:r>
              <a:rPr lang="en-US" dirty="0" smtClean="0">
                <a:latin typeface="Arial" panose="020B0604020202020204" pitchFamily="34" charset="0"/>
                <a:cs typeface="Arial" panose="020B0604020202020204" pitchFamily="34" charset="0"/>
              </a:rPr>
              <a:t>Better understand where students are in their learning.</a:t>
            </a:r>
          </a:p>
          <a:p>
            <a:r>
              <a:rPr lang="en-US" dirty="0" smtClean="0">
                <a:latin typeface="Arial" panose="020B0604020202020204" pitchFamily="34" charset="0"/>
                <a:cs typeface="Arial" panose="020B0604020202020204" pitchFamily="34" charset="0"/>
              </a:rPr>
              <a:t>Identify any misconceptions.</a:t>
            </a:r>
          </a:p>
          <a:p>
            <a:r>
              <a:rPr lang="en-US" dirty="0" smtClean="0">
                <a:latin typeface="Arial" panose="020B0604020202020204" pitchFamily="34" charset="0"/>
                <a:cs typeface="Arial" panose="020B0604020202020204" pitchFamily="34" charset="0"/>
              </a:rPr>
              <a:t>Make quick adjustments to instruction.</a:t>
            </a:r>
          </a:p>
        </p:txBody>
      </p:sp>
      <p:sp>
        <p:nvSpPr>
          <p:cNvPr id="5"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Digital Library Resources</a:t>
            </a:r>
          </a:p>
        </p:txBody>
      </p:sp>
    </p:spTree>
    <p:extLst>
      <p:ext uri="{BB962C8B-B14F-4D97-AF65-F5344CB8AC3E}">
        <p14:creationId xmlns:p14="http://schemas.microsoft.com/office/powerpoint/2010/main" val="632166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27" t="2368" r="9535" b="2091"/>
          <a:stretch/>
        </p:blipFill>
        <p:spPr>
          <a:xfrm>
            <a:off x="198303" y="1602643"/>
            <a:ext cx="5442333" cy="4412359"/>
          </a:xfrm>
          <a:prstGeom prst="rect">
            <a:avLst/>
          </a:prstGeom>
          <a:effectLst>
            <a:outerShdw blurRad="50800" dist="38100" dir="2700000" algn="tl" rotWithShape="0">
              <a:prstClr val="black">
                <a:alpha val="40000"/>
              </a:prstClr>
            </a:outerShdw>
          </a:effectLst>
        </p:spPr>
      </p:pic>
      <p:sp>
        <p:nvSpPr>
          <p:cNvPr id="8" name="Title 1"/>
          <p:cNvSpPr txBox="1">
            <a:spLocks/>
          </p:cNvSpPr>
          <p:nvPr/>
        </p:nvSpPr>
        <p:spPr>
          <a:xfrm>
            <a:off x="5888515" y="1066800"/>
            <a:ext cx="3255485" cy="30203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300" dirty="0" smtClean="0"/>
              <a:t>Accessing the Digital Library</a:t>
            </a:r>
          </a:p>
        </p:txBody>
      </p:sp>
    </p:spTree>
    <p:extLst>
      <p:ext uri="{BB962C8B-B14F-4D97-AF65-F5344CB8AC3E}">
        <p14:creationId xmlns:p14="http://schemas.microsoft.com/office/powerpoint/2010/main" val="1321216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121263"/>
            <a:ext cx="8229600" cy="1270660"/>
          </a:xfrm>
        </p:spPr>
        <p:txBody>
          <a:bodyPr>
            <a:normAutofit/>
          </a:bodyPr>
          <a:lstStyle/>
          <a:p>
            <a:r>
              <a:rPr lang="en-US" sz="2800" dirty="0">
                <a:solidFill>
                  <a:srgbClr val="472A82"/>
                </a:solidFill>
                <a:latin typeface="Arial" panose="020B0604020202020204" pitchFamily="34" charset="0"/>
                <a:cs typeface="Arial" panose="020B0604020202020204" pitchFamily="34" charset="0"/>
                <a:hlinkClick r:id="rId3"/>
              </a:rPr>
              <a:t>https://www.smarterbalancedlibrary.org</a:t>
            </a:r>
            <a:r>
              <a:rPr lang="en-US" sz="2800" dirty="0" smtClean="0">
                <a:solidFill>
                  <a:srgbClr val="472A82"/>
                </a:solidFill>
                <a:latin typeface="Arial" panose="020B0604020202020204" pitchFamily="34" charset="0"/>
                <a:cs typeface="Arial" panose="020B0604020202020204" pitchFamily="34" charset="0"/>
                <a:hlinkClick r:id="rId3"/>
              </a:rPr>
              <a:t>/</a:t>
            </a:r>
            <a:endParaRPr lang="en-US" sz="2800" dirty="0" smtClean="0">
              <a:solidFill>
                <a:srgbClr val="472A82"/>
              </a:solidFill>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Enter username and password</a:t>
            </a:r>
          </a:p>
          <a:p>
            <a:endParaRPr lang="en-US" dirty="0" smtClean="0">
              <a:solidFill>
                <a:srgbClr val="472A82"/>
              </a:solidFill>
              <a:latin typeface="Arial" panose="020B0604020202020204" pitchFamily="34" charset="0"/>
              <a:cs typeface="Arial" panose="020B0604020202020204" pitchFamily="34" charset="0"/>
            </a:endParaRPr>
          </a:p>
        </p:txBody>
      </p:sp>
      <p:pic>
        <p:nvPicPr>
          <p:cNvPr id="5" name="Content Placeholder 6" descr="Screen Shot 2014-06-06 at 10.01.13 AM.png"/>
          <p:cNvPicPr>
            <a:picLocks noChangeAspect="1"/>
          </p:cNvPicPr>
          <p:nvPr/>
        </p:nvPicPr>
        <p:blipFill rotWithShape="1">
          <a:blip r:embed="rId4">
            <a:extLst>
              <a:ext uri="{28A0092B-C50C-407E-A947-70E740481C1C}">
                <a14:useLocalDpi xmlns:a14="http://schemas.microsoft.com/office/drawing/2010/main" val="0"/>
              </a:ext>
            </a:extLst>
          </a:blip>
          <a:srcRect l="-1442" t="9894" r="1442" b="29535"/>
          <a:stretch/>
        </p:blipFill>
        <p:spPr>
          <a:xfrm>
            <a:off x="1058613" y="2480512"/>
            <a:ext cx="7026774" cy="2660071"/>
          </a:xfrm>
          <a:prstGeom prst="rect">
            <a:avLst/>
          </a:prstGeom>
          <a:ln>
            <a:solidFill>
              <a:schemeClr val="tx1"/>
            </a:solidFill>
          </a:ln>
          <a:effectLst>
            <a:outerShdw blurRad="50800" dist="38100" dir="2700000" algn="tl" rotWithShape="0">
              <a:prstClr val="black">
                <a:alpha val="40000"/>
              </a:prstClr>
            </a:outerShdw>
          </a:effectLst>
        </p:spPr>
      </p:pic>
      <p:sp>
        <p:nvSpPr>
          <p:cNvPr id="6"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Go to the Digital Library</a:t>
            </a:r>
          </a:p>
        </p:txBody>
      </p:sp>
    </p:spTree>
    <p:extLst>
      <p:ext uri="{BB962C8B-B14F-4D97-AF65-F5344CB8AC3E}">
        <p14:creationId xmlns:p14="http://schemas.microsoft.com/office/powerpoint/2010/main" val="3129524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3573"/>
            <a:ext cx="8686800" cy="6726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en-US" sz="3100" b="1" dirty="0" smtClean="0">
                <a:solidFill>
                  <a:schemeClr val="bg1"/>
                </a:solidFill>
                <a:latin typeface="Arial" panose="020B0604020202020204" pitchFamily="34" charset="0"/>
                <a:ea typeface="MS PGothic" pitchFamily="34" charset="-128"/>
                <a:cs typeface="Arial" panose="020B0604020202020204" pitchFamily="34" charset="0"/>
              </a:rPr>
              <a:t>Getting a Login</a:t>
            </a:r>
          </a:p>
        </p:txBody>
      </p:sp>
      <p:sp>
        <p:nvSpPr>
          <p:cNvPr id="7" name="Content Placeholder 6"/>
          <p:cNvSpPr>
            <a:spLocks noGrp="1"/>
          </p:cNvSpPr>
          <p:nvPr>
            <p:ph idx="1"/>
          </p:nvPr>
        </p:nvSpPr>
        <p:spPr>
          <a:xfrm>
            <a:off x="838200" y="2156685"/>
            <a:ext cx="7848600" cy="3969477"/>
          </a:xfrm>
        </p:spPr>
        <p:txBody>
          <a:bodyPr/>
          <a:lstStyle/>
          <a:p>
            <a:pPr marL="0" indent="0">
              <a:buNone/>
            </a:pPr>
            <a:r>
              <a:rPr lang="en-US" dirty="0" smtClean="0"/>
              <a:t>If you are a new user or you do not remember your Digital Library password, e-mail Terri Sappington at </a:t>
            </a:r>
            <a:r>
              <a:rPr lang="en-US" dirty="0" smtClean="0">
                <a:hlinkClick r:id="rId3"/>
              </a:rPr>
              <a:t>tsapping@k12.wv.us</a:t>
            </a:r>
            <a:r>
              <a:rPr lang="en-US" dirty="0" smtClean="0"/>
              <a:t>.</a:t>
            </a:r>
          </a:p>
          <a:p>
            <a:pPr marL="0" indent="0">
              <a:buNone/>
            </a:pPr>
            <a:endParaRPr lang="en-US" dirty="0"/>
          </a:p>
        </p:txBody>
      </p:sp>
    </p:spTree>
    <p:extLst>
      <p:ext uri="{BB962C8B-B14F-4D97-AF65-F5344CB8AC3E}">
        <p14:creationId xmlns:p14="http://schemas.microsoft.com/office/powerpoint/2010/main" val="1358937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WVDE_Official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2014WVDE_OfficialPPT">
  <a:themeElements>
    <a:clrScheme name="One Voice Colors">
      <a:dk1>
        <a:sysClr val="windowText" lastClr="000000"/>
      </a:dk1>
      <a:lt1>
        <a:sysClr val="window" lastClr="FFFFFF"/>
      </a:lt1>
      <a:dk2>
        <a:srgbClr val="1F497D"/>
      </a:dk2>
      <a:lt2>
        <a:srgbClr val="EEECE1"/>
      </a:lt2>
      <a:accent1>
        <a:srgbClr val="1440BC"/>
      </a:accent1>
      <a:accent2>
        <a:srgbClr val="800080"/>
      </a:accent2>
      <a:accent3>
        <a:srgbClr val="70C054"/>
      </a:accent3>
      <a:accent4>
        <a:srgbClr val="F79646"/>
      </a:accent4>
      <a:accent5>
        <a:srgbClr val="29B7E9"/>
      </a:accent5>
      <a:accent6>
        <a:srgbClr val="FE19FF"/>
      </a:accent6>
      <a:hlink>
        <a:srgbClr val="0000FF"/>
      </a:hlink>
      <a:folHlink>
        <a:srgbClr val="E36C0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2014WVDE_OfficialPPT</Template>
  <TotalTime>1218</TotalTime>
  <Words>1527</Words>
  <Application>Microsoft Office PowerPoint</Application>
  <PresentationFormat>On-screen Show (4:3)</PresentationFormat>
  <Paragraphs>185</Paragraphs>
  <Slides>36</Slides>
  <Notes>28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36</vt:i4>
      </vt:variant>
    </vt:vector>
  </HeadingPairs>
  <TitlesOfParts>
    <vt:vector size="50" baseType="lpstr">
      <vt:lpstr>ＭＳ Ｐゴシック</vt:lpstr>
      <vt:lpstr>ＭＳ Ｐゴシック</vt:lpstr>
      <vt:lpstr>Arial</vt:lpstr>
      <vt:lpstr>Arial Narrow</vt:lpstr>
      <vt:lpstr>Calibri</vt:lpstr>
      <vt:lpstr>Courier New</vt:lpstr>
      <vt:lpstr>Franklin Gothic Book</vt:lpstr>
      <vt:lpstr>Franklin Gothic Demi</vt:lpstr>
      <vt:lpstr>FranklinGothic</vt:lpstr>
      <vt:lpstr>Wingdings</vt:lpstr>
      <vt:lpstr>2014WVDE_OfficialPPT</vt:lpstr>
      <vt:lpstr>Basic</vt:lpstr>
      <vt:lpstr>1_Basic</vt:lpstr>
      <vt:lpstr>1_2014WVDE_OfficialPPT</vt:lpstr>
      <vt:lpstr>PowerPoint Presentation</vt:lpstr>
      <vt:lpstr>PowerPoint Presentation</vt:lpstr>
      <vt:lpstr>Smarter Balanced Definition</vt:lpstr>
      <vt:lpstr>Four Attributes</vt:lpstr>
      <vt:lpstr>PowerPoint Presentation</vt:lpstr>
      <vt:lpstr>How can educators use resources in the Digital Library?</vt:lpstr>
      <vt:lpstr>PowerPoint Presentation</vt:lpstr>
      <vt:lpstr>PowerPoint Presentation</vt:lpstr>
      <vt:lpstr>PowerPoint Presentation</vt:lpstr>
      <vt:lpstr>PowerPoint Presentation</vt:lpstr>
      <vt:lpstr>Landing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Spotlight Webinars and Forums</vt:lpstr>
      <vt:lpstr>PowerPoint Presentation</vt:lpstr>
      <vt:lpstr>PowerPoint Presentation</vt:lpstr>
      <vt:lpstr>Using the Digital Library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BCipoletti</dc:creator>
  <cp:lastModifiedBy>Terri Sappington</cp:lastModifiedBy>
  <cp:revision>122</cp:revision>
  <cp:lastPrinted>2015-07-21T16:36:09Z</cp:lastPrinted>
  <dcterms:created xsi:type="dcterms:W3CDTF">2014-12-01T18:40:00Z</dcterms:created>
  <dcterms:modified xsi:type="dcterms:W3CDTF">2015-09-23T23:03:12Z</dcterms:modified>
</cp:coreProperties>
</file>