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AF8C03-13E6-4AEE-82BD-BD883CB9071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E760AD-1C5A-4CF7-A4B7-A9306A3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896" y="152922"/>
            <a:ext cx="2640211" cy="6555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98" y="154058"/>
            <a:ext cx="8940105" cy="6553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2" y="2052960"/>
            <a:ext cx="2641600" cy="1828800"/>
          </a:xfrm>
        </p:spPr>
        <p:txBody>
          <a:bodyPr anchor="ctr"/>
          <a:lstStyle>
            <a:lvl1pPr marL="0" indent="0" algn="l">
              <a:buNone/>
              <a:defRPr sz="1898">
                <a:solidFill>
                  <a:srgbClr val="FFFFFF"/>
                </a:solidFill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1" y="2052960"/>
            <a:ext cx="8432800" cy="1828800"/>
          </a:xfrm>
        </p:spPr>
        <p:txBody>
          <a:bodyPr/>
          <a:lstStyle>
            <a:lvl1pPr algn="r">
              <a:defRPr sz="4219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620BDE6-29F7-42AB-9496-92CB5BF682F5}" type="datetime1">
              <a:rPr lang="en-US">
                <a:solidFill>
                  <a:srgbClr val="E7DEC9"/>
                </a:solidFill>
              </a:rPr>
              <a:pPr>
                <a:defRPr/>
              </a:pPr>
              <a:t>2/26/2015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382D1E-E849-4509-B7DD-BFDF8391C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9461-E3EB-40CD-B93F-E5CBBBD8E0BA}" type="datetimeFigureOut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3E78F01-CC22-4969-847A-5D4D18F71430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98" y="147361"/>
            <a:ext cx="8940105" cy="6556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7894" y="147361"/>
            <a:ext cx="2607470" cy="65566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2" y="274660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6847-4DF5-4C52-BD2F-7F11C97F80BF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07ADCA9-90E6-447B-BFD9-1FDFCCB42A2B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5328-9B62-426C-80DB-C2401BF6B742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ACB480C-2D80-42FF-A11F-693E8C736079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4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896" y="152922"/>
            <a:ext cx="2640211" cy="65555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98" y="154058"/>
            <a:ext cx="8940105" cy="6553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28" y="2892277"/>
            <a:ext cx="2133601" cy="1645920"/>
          </a:xfrm>
        </p:spPr>
        <p:txBody>
          <a:bodyPr anchor="ctr"/>
          <a:lstStyle>
            <a:lvl1pPr marL="0" indent="0">
              <a:buNone/>
              <a:defRPr sz="1969">
                <a:solidFill>
                  <a:schemeClr val="bg2"/>
                </a:solidFill>
              </a:defRPr>
            </a:lvl1pPr>
            <a:lvl2pPr marL="456680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3368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00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674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342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011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9679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348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2" y="2892277"/>
            <a:ext cx="8432800" cy="1645920"/>
          </a:xfrm>
        </p:spPr>
        <p:txBody>
          <a:bodyPr/>
          <a:lstStyle>
            <a:lvl1pPr algn="r">
              <a:defRPr sz="4219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49BA66-6C17-4E78-9941-B2BB8B823195}" type="datetime1">
              <a:rPr lang="en-US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9C19DD-B93E-45AC-9C7F-1B14F2B19A73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719072"/>
            <a:ext cx="5384800" cy="4407408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D8CF-87C5-4AC2-BBE1-9F932F8EE179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8162DCE-3A13-45D0-B54A-A85A7EE5BCF6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391" b="0">
                <a:solidFill>
                  <a:schemeClr val="tx2"/>
                </a:solidFill>
              </a:defRPr>
            </a:lvl1pPr>
            <a:lvl2pPr marL="456680" indent="0">
              <a:buNone/>
              <a:defRPr sz="1969" b="1"/>
            </a:lvl2pPr>
            <a:lvl3pPr marL="913368" indent="0">
              <a:buNone/>
              <a:defRPr sz="1828" b="1"/>
            </a:lvl3pPr>
            <a:lvl4pPr marL="1370060" indent="0">
              <a:buNone/>
              <a:defRPr sz="1617" b="1"/>
            </a:lvl4pPr>
            <a:lvl5pPr marL="1826744" indent="0">
              <a:buNone/>
              <a:defRPr sz="1617" b="1"/>
            </a:lvl5pPr>
            <a:lvl6pPr marL="2283426" indent="0">
              <a:buNone/>
              <a:defRPr sz="1617" b="1"/>
            </a:lvl6pPr>
            <a:lvl7pPr marL="2740117" indent="0">
              <a:buNone/>
              <a:defRPr sz="1617" b="1"/>
            </a:lvl7pPr>
            <a:lvl8pPr marL="3196797" indent="0">
              <a:buNone/>
              <a:defRPr sz="1617" b="1"/>
            </a:lvl8pPr>
            <a:lvl9pPr marL="365348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438399"/>
            <a:ext cx="5386917" cy="3687763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391" b="0">
                <a:solidFill>
                  <a:schemeClr val="tx2"/>
                </a:solidFill>
              </a:defRPr>
            </a:lvl1pPr>
            <a:lvl2pPr marL="456680" indent="0">
              <a:buNone/>
              <a:defRPr sz="1969" b="1"/>
            </a:lvl2pPr>
            <a:lvl3pPr marL="913368" indent="0">
              <a:buNone/>
              <a:defRPr sz="1828" b="1"/>
            </a:lvl3pPr>
            <a:lvl4pPr marL="1370060" indent="0">
              <a:buNone/>
              <a:defRPr sz="1617" b="1"/>
            </a:lvl4pPr>
            <a:lvl5pPr marL="1826744" indent="0">
              <a:buNone/>
              <a:defRPr sz="1617" b="1"/>
            </a:lvl5pPr>
            <a:lvl6pPr marL="2283426" indent="0">
              <a:buNone/>
              <a:defRPr sz="1617" b="1"/>
            </a:lvl6pPr>
            <a:lvl7pPr marL="2740117" indent="0">
              <a:buNone/>
              <a:defRPr sz="1617" b="1"/>
            </a:lvl7pPr>
            <a:lvl8pPr marL="3196797" indent="0">
              <a:buNone/>
              <a:defRPr sz="1617" b="1"/>
            </a:lvl8pPr>
            <a:lvl9pPr marL="3653486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399"/>
            <a:ext cx="5389033" cy="3687763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6787-3388-43F6-9AC2-C211FCDEFDBD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C4F928-A32F-43B0-8746-2BEAB3E7F80B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3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4339-C7BA-4AAE-A2D7-636C5D9B43F9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DFB257-418E-4B5A-AFB2-D843572CBE90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95" y="150710"/>
            <a:ext cx="11775281" cy="6556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6DA7-772B-4CAD-A4C7-482030070C53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AF14E7F-8275-4AD3-802B-54F1832F11BA}" type="slidenum">
              <a:rPr lang="en-US">
                <a:solidFill>
                  <a:srgbClr val="BF65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F6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7896" y="150710"/>
            <a:ext cx="2640211" cy="6556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203898" y="152922"/>
            <a:ext cx="8940105" cy="6552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2" y="304822"/>
            <a:ext cx="782320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6">
                <a:solidFill>
                  <a:srgbClr val="FFFFFF"/>
                </a:solidFill>
              </a:defRPr>
            </a:lvl1pPr>
            <a:lvl2pPr marL="456680" indent="0">
              <a:buNone/>
              <a:defRPr sz="1195"/>
            </a:lvl2pPr>
            <a:lvl3pPr marL="913368" indent="0">
              <a:buNone/>
              <a:defRPr sz="984"/>
            </a:lvl3pPr>
            <a:lvl4pPr marL="1370060" indent="0">
              <a:buNone/>
              <a:defRPr sz="914"/>
            </a:lvl4pPr>
            <a:lvl5pPr marL="1826744" indent="0">
              <a:buNone/>
              <a:defRPr sz="914"/>
            </a:lvl5pPr>
            <a:lvl6pPr marL="2283426" indent="0">
              <a:buNone/>
              <a:defRPr sz="914"/>
            </a:lvl6pPr>
            <a:lvl7pPr marL="2740117" indent="0">
              <a:buNone/>
              <a:defRPr sz="914"/>
            </a:lvl7pPr>
            <a:lvl8pPr marL="3196797" indent="0">
              <a:buNone/>
              <a:defRPr sz="914"/>
            </a:lvl8pPr>
            <a:lvl9pPr marL="365348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1969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A635-AD23-4213-81A6-F991E4DD53B4}" type="datetime1">
              <a:rPr lang="en-US">
                <a:solidFill>
                  <a:srgbClr val="BF654C"/>
                </a:solidFill>
              </a:rPr>
              <a:pPr>
                <a:defRPr/>
              </a:pPr>
              <a:t>2/26/2015</a:t>
            </a:fld>
            <a:endParaRPr lang="en-US">
              <a:solidFill>
                <a:srgbClr val="BF654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F654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902F46-E400-48CD-AFE7-670E84FFD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9347896" y="150710"/>
            <a:ext cx="2640211" cy="65566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1" y="152401"/>
            <a:ext cx="8940800" cy="6553200"/>
          </a:xfrm>
        </p:spPr>
        <p:txBody>
          <a:bodyPr anchor="ctr"/>
          <a:lstStyle>
            <a:lvl1pPr marL="0" indent="0" algn="ctr">
              <a:buNone/>
              <a:defRPr sz="3234"/>
            </a:lvl1pPr>
            <a:lvl2pPr marL="456680" indent="0">
              <a:buNone/>
              <a:defRPr sz="2812"/>
            </a:lvl2pPr>
            <a:lvl3pPr marL="913368" indent="0">
              <a:buNone/>
              <a:defRPr sz="2391"/>
            </a:lvl3pPr>
            <a:lvl4pPr marL="1370060" indent="0">
              <a:buNone/>
              <a:defRPr sz="1969"/>
            </a:lvl4pPr>
            <a:lvl5pPr marL="1826744" indent="0">
              <a:buNone/>
              <a:defRPr sz="1969"/>
            </a:lvl5pPr>
            <a:lvl6pPr marL="2283426" indent="0">
              <a:buNone/>
              <a:defRPr sz="1969"/>
            </a:lvl6pPr>
            <a:lvl7pPr marL="2740117" indent="0">
              <a:buNone/>
              <a:defRPr sz="1969"/>
            </a:lvl7pPr>
            <a:lvl8pPr marL="3196797" indent="0">
              <a:buNone/>
              <a:defRPr sz="1969"/>
            </a:lvl8pPr>
            <a:lvl9pPr marL="3653486" indent="0">
              <a:buNone/>
              <a:defRPr sz="196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2" y="2133600"/>
            <a:ext cx="2235200" cy="2971800"/>
          </a:xfrm>
        </p:spPr>
        <p:txBody>
          <a:bodyPr tIns="0"/>
          <a:lstStyle>
            <a:lvl1pPr marL="0" indent="0">
              <a:buNone/>
              <a:defRPr sz="1406">
                <a:solidFill>
                  <a:schemeClr val="tx1"/>
                </a:solidFill>
              </a:defRPr>
            </a:lvl1pPr>
            <a:lvl2pPr marL="456680" indent="0">
              <a:buNone/>
              <a:defRPr sz="1195"/>
            </a:lvl2pPr>
            <a:lvl3pPr marL="913368" indent="0">
              <a:buNone/>
              <a:defRPr sz="984"/>
            </a:lvl3pPr>
            <a:lvl4pPr marL="1370060" indent="0">
              <a:buNone/>
              <a:defRPr sz="914"/>
            </a:lvl4pPr>
            <a:lvl5pPr marL="1826744" indent="0">
              <a:buNone/>
              <a:defRPr sz="914"/>
            </a:lvl5pPr>
            <a:lvl6pPr marL="2283426" indent="0">
              <a:buNone/>
              <a:defRPr sz="914"/>
            </a:lvl6pPr>
            <a:lvl7pPr marL="2740117" indent="0">
              <a:buNone/>
              <a:defRPr sz="914"/>
            </a:lvl7pPr>
            <a:lvl8pPr marL="3196797" indent="0">
              <a:buNone/>
              <a:defRPr sz="914"/>
            </a:lvl8pPr>
            <a:lvl9pPr marL="3653486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2" y="460248"/>
            <a:ext cx="2235200" cy="1673352"/>
          </a:xfrm>
        </p:spPr>
        <p:txBody>
          <a:bodyPr anchor="b"/>
          <a:lstStyle>
            <a:lvl1pPr algn="l">
              <a:defRPr sz="1969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B761-25B3-4360-8FF1-42B6B16B2B14}" type="datetime1">
              <a:rPr lang="en-US">
                <a:solidFill>
                  <a:srgbClr val="E7DEC9"/>
                </a:solidFill>
              </a:rPr>
              <a:pPr>
                <a:defRPr/>
              </a:pPr>
              <a:t>2/26/2015</a:t>
            </a:fld>
            <a:endParaRPr lang="en-US" dirty="0">
              <a:solidFill>
                <a:srgbClr val="E7DEC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8AE6E7-8E2F-4715-8A7B-6EE17B1CAB6B}" type="slidenum">
              <a:rPr lang="en-US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895" y="1635271"/>
            <a:ext cx="11775281" cy="5045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94" y="152922"/>
            <a:ext cx="11751470" cy="1346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anchor="ctr"/>
          <a:lstStyle/>
          <a:p>
            <a:pPr algn="ctr" defTabSz="41028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531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04" y="356072"/>
            <a:ext cx="11175504" cy="1053703"/>
          </a:xfrm>
          <a:prstGeom prst="rect">
            <a:avLst/>
          </a:prstGeom>
        </p:spPr>
        <p:txBody>
          <a:bodyPr vert="horz" lIns="91341" tIns="45671" rIns="91341" bIns="4567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04" y="1718966"/>
            <a:ext cx="11211223" cy="4407917"/>
          </a:xfrm>
          <a:prstGeom prst="rect">
            <a:avLst/>
          </a:prstGeom>
        </p:spPr>
        <p:txBody>
          <a:bodyPr vert="horz" lIns="91341" tIns="45671" rIns="91341" bIns="456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109" y="6356843"/>
            <a:ext cx="2845594" cy="273471"/>
          </a:xfrm>
          <a:prstGeom prst="rect">
            <a:avLst/>
          </a:prstGeom>
        </p:spPr>
        <p:txBody>
          <a:bodyPr vert="horz" lIns="91341" tIns="45671" rIns="91341" bIns="45671" rtlCol="0" anchor="ctr"/>
          <a:lstStyle>
            <a:lvl1pPr algn="l" defTabSz="410289">
              <a:defRPr sz="1125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BFCCE-B349-4227-8647-6CF1C3805923}" type="datetime1">
              <a:rPr lang="en-US">
                <a:solidFill>
                  <a:srgbClr val="BF654C"/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2/26/2015</a:t>
            </a:fld>
            <a:endParaRPr lang="en-US" dirty="0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497" y="6356843"/>
            <a:ext cx="4469308" cy="273471"/>
          </a:xfrm>
          <a:prstGeom prst="rect">
            <a:avLst/>
          </a:prstGeom>
        </p:spPr>
        <p:txBody>
          <a:bodyPr vert="horz" lIns="91341" tIns="45671" rIns="91341" bIns="45671" rtlCol="0" anchor="ctr"/>
          <a:lstStyle>
            <a:lvl1pPr algn="ctr" defTabSz="410289">
              <a:defRPr sz="1125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050" y="6354590"/>
            <a:ext cx="778371" cy="274588"/>
          </a:xfrm>
          <a:prstGeom prst="rect">
            <a:avLst/>
          </a:prstGeom>
          <a:ln w="19050">
            <a:noFill/>
          </a:ln>
        </p:spPr>
        <p:txBody>
          <a:bodyPr vert="horz" lIns="91341" tIns="45671" rIns="91341" bIns="45671" rtlCol="0" anchor="ctr"/>
          <a:lstStyle>
            <a:lvl1pPr algn="r" defTabSz="410289">
              <a:defRPr sz="1125">
                <a:solidFill>
                  <a:schemeClr val="tx2"/>
                </a:solidFill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20413C-0998-4C94-A782-22A9DD081DE1}" type="slidenum">
              <a:rPr lang="en-US">
                <a:solidFill>
                  <a:srgbClr val="BF654C"/>
                </a:solidFill>
                <a:latin typeface="Helvetica Light" charset="0"/>
                <a:sym typeface="Helvetica Light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BF654C"/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161" rtl="0" eaLnBrk="0" fontAlgn="base" hangingPunct="0">
        <a:spcBef>
          <a:spcPct val="0"/>
        </a:spcBef>
        <a:spcAft>
          <a:spcPct val="0"/>
        </a:spcAft>
        <a:defRPr sz="3234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3161" rtl="0" eaLnBrk="0" fontAlgn="base" hangingPunct="0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2pPr>
      <a:lvl3pPr algn="ctr" defTabSz="913161" rtl="0" eaLnBrk="0" fontAlgn="base" hangingPunct="0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3pPr>
      <a:lvl4pPr algn="ctr" defTabSz="913161" rtl="0" eaLnBrk="0" fontAlgn="base" hangingPunct="0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4pPr>
      <a:lvl5pPr algn="ctr" defTabSz="913161" rtl="0" eaLnBrk="0" fontAlgn="base" hangingPunct="0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5pPr>
      <a:lvl6pPr marL="321109" algn="ctr" defTabSz="913161" rtl="0" fontAlgn="base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6pPr>
      <a:lvl7pPr marL="642222" algn="ctr" defTabSz="913161" rtl="0" fontAlgn="base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7pPr>
      <a:lvl8pPr marL="963333" algn="ctr" defTabSz="913161" rtl="0" fontAlgn="base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8pPr>
      <a:lvl9pPr marL="1284447" algn="ctr" defTabSz="913161" rtl="0" fontAlgn="base">
        <a:spcBef>
          <a:spcPct val="0"/>
        </a:spcBef>
        <a:spcAft>
          <a:spcPct val="0"/>
        </a:spcAft>
        <a:defRPr sz="3234">
          <a:solidFill>
            <a:schemeClr val="bg1"/>
          </a:solidFill>
          <a:latin typeface="Franklin Gothic Medium" pitchFamily="34" charset="0"/>
        </a:defRPr>
      </a:lvl9pPr>
    </p:titleStyle>
    <p:bodyStyle>
      <a:lvl1pPr marL="273168" indent="-227451" algn="l" defTabSz="913161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1969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452" indent="-181737" algn="l" defTabSz="913161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28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1737" indent="-181737" algn="l" defTabSz="913161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" pitchFamily="2" charset="2"/>
        <a:buChar char="§"/>
        <a:defRPr sz="1617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021" indent="-181737" algn="l" defTabSz="913161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" pitchFamily="2" charset="2"/>
        <a:buChar char="§"/>
        <a:defRPr sz="1406" kern="1200">
          <a:solidFill>
            <a:schemeClr val="tx2"/>
          </a:solidFill>
          <a:latin typeface="+mn-lt"/>
          <a:ea typeface="+mn-ea"/>
          <a:cs typeface="+mn-cs"/>
        </a:defRPr>
      </a:lvl4pPr>
      <a:lvl5pPr marL="1277753" indent="-181737" algn="l" defTabSz="913161" rtl="0" eaLnBrk="0" fontAlgn="base" hangingPunct="0">
        <a:spcBef>
          <a:spcPct val="20000"/>
        </a:spcBef>
        <a:spcAft>
          <a:spcPct val="0"/>
        </a:spcAft>
        <a:buClr>
          <a:srgbClr val="475A8D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2729" indent="-182672" algn="l" defTabSz="91336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195" kern="1200">
          <a:solidFill>
            <a:schemeClr val="tx2"/>
          </a:solidFill>
          <a:latin typeface="+mn-lt"/>
          <a:ea typeface="+mn-ea"/>
          <a:cs typeface="+mn-cs"/>
        </a:defRPr>
      </a:lvl6pPr>
      <a:lvl7pPr marL="1826744" indent="-182672" algn="l" defTabSz="913368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95" kern="1200">
          <a:solidFill>
            <a:schemeClr val="tx2"/>
          </a:solidFill>
          <a:latin typeface="+mn-lt"/>
          <a:ea typeface="+mn-ea"/>
          <a:cs typeface="+mn-cs"/>
        </a:defRPr>
      </a:lvl7pPr>
      <a:lvl8pPr marL="2100757" indent="-182672" algn="l" defTabSz="913368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195" kern="1200">
          <a:solidFill>
            <a:schemeClr val="tx2"/>
          </a:solidFill>
          <a:latin typeface="+mn-lt"/>
          <a:ea typeface="+mn-ea"/>
          <a:cs typeface="+mn-cs"/>
        </a:defRPr>
      </a:lvl8pPr>
      <a:lvl9pPr marL="2374763" indent="-182672" algn="l" defTabSz="913368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19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3368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0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6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7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7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6" algn="l" defTabSz="913368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628" y="1718967"/>
            <a:ext cx="8408417" cy="4834234"/>
          </a:xfrm>
        </p:spPr>
        <p:txBody>
          <a:bodyPr>
            <a:normAutofit fontScale="92500" lnSpcReduction="20000"/>
          </a:bodyPr>
          <a:lstStyle/>
          <a:p>
            <a:pPr marL="45716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As we go through the process in Programmatic Groups, these questions will be points of discussion. </a:t>
            </a:r>
          </a:p>
          <a:p>
            <a:pPr marL="45716" indent="0">
              <a:buNone/>
            </a:pPr>
            <a:endParaRPr lang="en-US" dirty="0"/>
          </a:p>
          <a:p>
            <a:pPr marL="45716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. Which </a:t>
            </a:r>
            <a:r>
              <a:rPr lang="en-US" dirty="0"/>
              <a:t>Tools were most useful? How did you use the tools? Any adjustments needed? </a:t>
            </a:r>
          </a:p>
          <a:p>
            <a:pPr marL="34297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NextGen WVCSOs </a:t>
            </a:r>
          </a:p>
          <a:p>
            <a:pPr marL="34297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CAP Progress Document </a:t>
            </a:r>
          </a:p>
          <a:p>
            <a:pPr marL="34297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Descriptors Mastery Charts/Booklet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7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d. Professional Experience </a:t>
            </a:r>
          </a:p>
          <a:p>
            <a:pPr marL="34297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Crosswalks</a:t>
            </a:r>
          </a:p>
          <a:p>
            <a:pPr marL="34297" indent="0">
              <a:buNone/>
            </a:pPr>
            <a:endParaRPr lang="en-US" dirty="0"/>
          </a:p>
          <a:p>
            <a:pPr marL="45716" indent="0">
              <a:buNone/>
            </a:pPr>
            <a:r>
              <a:rPr lang="en-US" u="sng" dirty="0" smtClean="0">
                <a:solidFill>
                  <a:schemeClr val="accent1"/>
                </a:solidFill>
              </a:rPr>
              <a:t>Step 2</a:t>
            </a:r>
            <a:r>
              <a:rPr lang="en-US" dirty="0">
                <a:solidFill>
                  <a:schemeClr val="accent1"/>
                </a:solidFill>
              </a:rPr>
              <a:t>. Are there any surprises? Do you see any adjustments for your grade level? </a:t>
            </a:r>
            <a:endParaRPr lang="en-US" dirty="0" smtClean="0">
              <a:solidFill>
                <a:schemeClr val="accent1"/>
              </a:solidFill>
            </a:endParaRPr>
          </a:p>
          <a:p>
            <a:pPr marL="45716" indent="0">
              <a:buNone/>
            </a:pPr>
            <a:endParaRPr lang="en-US" dirty="0"/>
          </a:p>
          <a:p>
            <a:pPr marL="45716" indent="0">
              <a:buNone/>
            </a:pPr>
            <a:r>
              <a:rPr lang="en-US" u="sng" dirty="0" smtClean="0"/>
              <a:t>Step 3</a:t>
            </a:r>
            <a:r>
              <a:rPr lang="en-US" dirty="0"/>
              <a:t>. What follow-up is needed to embed the CAP Process within your school/County? Have you identified obstacles as you integrate/implement the CAP Process in your school/county?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</a:t>
            </a:r>
            <a:r>
              <a:rPr lang="en-US" dirty="0" smtClean="0"/>
              <a:t> Reflective Questions</a:t>
            </a:r>
            <a:endParaRPr lang="en-US" dirty="0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7" y="6248400"/>
            <a:ext cx="50564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4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Grid">
  <a:themeElements>
    <a:clrScheme name="Custom 8">
      <a:dk1>
        <a:sysClr val="windowText" lastClr="000000"/>
      </a:dk1>
      <a:lt1>
        <a:sysClr val="window" lastClr="FFFFFF"/>
      </a:lt1>
      <a:dk2>
        <a:srgbClr val="BF654C"/>
      </a:dk2>
      <a:lt2>
        <a:srgbClr val="E7DEC9"/>
      </a:lt2>
      <a:accent1>
        <a:srgbClr val="5369A5"/>
      </a:accent1>
      <a:accent2>
        <a:srgbClr val="FEB80A"/>
      </a:accent2>
      <a:accent3>
        <a:srgbClr val="C32D2E"/>
      </a:accent3>
      <a:accent4>
        <a:srgbClr val="84AA33"/>
      </a:accent4>
      <a:accent5>
        <a:srgbClr val="8F3900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BF654C"/>
    </a:dk2>
    <a:lt2>
      <a:srgbClr val="E7DEC9"/>
    </a:lt2>
    <a:accent1>
      <a:srgbClr val="5369A5"/>
    </a:accent1>
    <a:accent2>
      <a:srgbClr val="FEB80A"/>
    </a:accent2>
    <a:accent3>
      <a:srgbClr val="C32D2E"/>
    </a:accent3>
    <a:accent4>
      <a:srgbClr val="84AA33"/>
    </a:accent4>
    <a:accent5>
      <a:srgbClr val="8F3900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Franklin Gothic Medium</vt:lpstr>
      <vt:lpstr>Helvetica Light</vt:lpstr>
      <vt:lpstr>Wingdings</vt:lpstr>
      <vt:lpstr>Wingdings 2</vt:lpstr>
      <vt:lpstr>1_Grid</vt:lpstr>
      <vt:lpstr>CAP Reflective 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Reflective Questions</dc:title>
  <dc:creator>Jonathan Pollock</dc:creator>
  <cp:lastModifiedBy>Jonathan Pollock</cp:lastModifiedBy>
  <cp:revision>1</cp:revision>
  <cp:lastPrinted>2015-02-26T14:13:39Z</cp:lastPrinted>
  <dcterms:created xsi:type="dcterms:W3CDTF">2015-02-13T18:38:37Z</dcterms:created>
  <dcterms:modified xsi:type="dcterms:W3CDTF">2015-02-26T14:13:43Z</dcterms:modified>
</cp:coreProperties>
</file>