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0" r:id="rId3"/>
    <p:sldMasterId id="2147483676" r:id="rId4"/>
  </p:sldMasterIdLst>
  <p:notesMasterIdLst>
    <p:notesMasterId r:id="rId40"/>
  </p:notesMasterIdLst>
  <p:handoutMasterIdLst>
    <p:handoutMasterId r:id="rId41"/>
  </p:handoutMasterIdLst>
  <p:sldIdLst>
    <p:sldId id="272" r:id="rId5"/>
    <p:sldId id="273" r:id="rId6"/>
    <p:sldId id="284" r:id="rId7"/>
    <p:sldId id="285" r:id="rId8"/>
    <p:sldId id="274" r:id="rId9"/>
    <p:sldId id="275" r:id="rId10"/>
    <p:sldId id="276" r:id="rId11"/>
    <p:sldId id="277" r:id="rId12"/>
    <p:sldId id="278" r:id="rId13"/>
    <p:sldId id="279" r:id="rId14"/>
    <p:sldId id="280" r:id="rId15"/>
    <p:sldId id="281" r:id="rId16"/>
    <p:sldId id="294" r:id="rId17"/>
    <p:sldId id="295" r:id="rId18"/>
    <p:sldId id="299" r:id="rId19"/>
    <p:sldId id="300" r:id="rId20"/>
    <p:sldId id="298" r:id="rId21"/>
    <p:sldId id="296" r:id="rId22"/>
    <p:sldId id="297" r:id="rId23"/>
    <p:sldId id="283" r:id="rId24"/>
    <p:sldId id="288" r:id="rId25"/>
    <p:sldId id="289" r:id="rId26"/>
    <p:sldId id="286" r:id="rId27"/>
    <p:sldId id="290" r:id="rId28"/>
    <p:sldId id="291" r:id="rId29"/>
    <p:sldId id="306" r:id="rId30"/>
    <p:sldId id="307" r:id="rId31"/>
    <p:sldId id="308" r:id="rId32"/>
    <p:sldId id="309" r:id="rId33"/>
    <p:sldId id="301" r:id="rId34"/>
    <p:sldId id="302" r:id="rId35"/>
    <p:sldId id="303" r:id="rId36"/>
    <p:sldId id="293" r:id="rId37"/>
    <p:sldId id="305" r:id="rId38"/>
    <p:sldId id="292"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p:cViewPr varScale="1">
        <p:scale>
          <a:sx n="70" d="100"/>
          <a:sy n="70" d="100"/>
        </p:scale>
        <p:origin x="146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B3C2D8-CB23-40B7-8D32-C34786882409}" type="datetimeFigureOut">
              <a:rPr lang="en-US" smtClean="0"/>
              <a:t>9/24/2015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30CAC17-D7D1-436E-A7E0-4D2A2416FB93}" type="slidenum">
              <a:rPr lang="en-US" smtClean="0"/>
              <a:t>‹#›</a:t>
            </a:fld>
            <a:endParaRPr lang="en-US"/>
          </a:p>
        </p:txBody>
      </p:sp>
    </p:spTree>
    <p:extLst>
      <p:ext uri="{BB962C8B-B14F-4D97-AF65-F5344CB8AC3E}">
        <p14:creationId xmlns:p14="http://schemas.microsoft.com/office/powerpoint/2010/main" val="248240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D0EB2E-EDBF-42DB-9648-DD55AC0A0A8A}" type="datetimeFigureOut">
              <a:rPr lang="en-US" smtClean="0"/>
              <a:t>9/24/2015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4C1DF5-C546-43F4-B03B-C9E8D1B104FD}" type="slidenum">
              <a:rPr lang="en-US" smtClean="0"/>
              <a:t>‹#›</a:t>
            </a:fld>
            <a:endParaRPr lang="en-US" dirty="0"/>
          </a:p>
        </p:txBody>
      </p:sp>
    </p:spTree>
    <p:extLst>
      <p:ext uri="{BB962C8B-B14F-4D97-AF65-F5344CB8AC3E}">
        <p14:creationId xmlns:p14="http://schemas.microsoft.com/office/powerpoint/2010/main" val="164990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C1DF5-C546-43F4-B03B-C9E8D1B104FD}" type="slidenum">
              <a:rPr lang="en-US" smtClean="0"/>
              <a:t>1</a:t>
            </a:fld>
            <a:endParaRPr lang="en-US" dirty="0"/>
          </a:p>
        </p:txBody>
      </p:sp>
    </p:spTree>
    <p:extLst>
      <p:ext uri="{BB962C8B-B14F-4D97-AF65-F5344CB8AC3E}">
        <p14:creationId xmlns:p14="http://schemas.microsoft.com/office/powerpoint/2010/main" val="288096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0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1741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4398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256738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79207"/>
            <a:ext cx="2057400" cy="5246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79207"/>
            <a:ext cx="6019800" cy="52469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25099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1877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03499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4199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6130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57946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52601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798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8468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201522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21832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2486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57018"/>
            <a:ext cx="91440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17415"/>
            <a:ext cx="6400800" cy="1752600"/>
          </a:xfrm>
        </p:spPr>
        <p:txBody>
          <a:bodyPr>
            <a:normAutofit/>
          </a:bodyPr>
          <a:lstStyle>
            <a:lvl1pPr marL="0" indent="0" algn="ctr">
              <a:buNone/>
              <a:defRPr sz="280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05676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Tree>
    <p:extLst>
      <p:ext uri="{BB962C8B-B14F-4D97-AF65-F5344CB8AC3E}">
        <p14:creationId xmlns:p14="http://schemas.microsoft.com/office/powerpoint/2010/main" val="3191617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6" name="Slide Number Placeholder 5"/>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73123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7" name="Slide Number Placeholder 6"/>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34175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55491"/>
            <a:ext cx="4040188"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66217"/>
            <a:ext cx="4040188"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155491"/>
            <a:ext cx="4041775"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66217"/>
            <a:ext cx="4041775"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9" name="Slide Number Placeholder 8"/>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1115155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5" name="Slide Number Placeholder 4"/>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2073654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Tree>
    <p:extLst>
      <p:ext uri="{BB962C8B-B14F-4D97-AF65-F5344CB8AC3E}">
        <p14:creationId xmlns:p14="http://schemas.microsoft.com/office/powerpoint/2010/main" val="9357206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868362"/>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219200"/>
            <a:ext cx="3008313" cy="4906963"/>
          </a:xfr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dirty="0" smtClean="0"/>
              <a:t>After they receive training, Examiners much sign the Verification of Training, Appendix G.</a:t>
            </a:r>
          </a:p>
          <a:p>
            <a:endParaRPr lang="en-US" sz="2000" dirty="0" smtClean="0"/>
          </a:p>
          <a:p>
            <a:r>
              <a:rPr lang="en-US" sz="2000" dirty="0" smtClean="0"/>
              <a:t>This form and a copy are kept on file by the BLC and CTC.</a:t>
            </a:r>
            <a:endParaRPr lang="en-US" sz="2000" dirty="0"/>
          </a:p>
        </p:txBody>
      </p:sp>
      <p:sp>
        <p:nvSpPr>
          <p:cNvPr id="5" name="Date Placeholder 4"/>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9" name="Title 18"/>
          <p:cNvSpPr txBox="1">
            <a:spLocks/>
          </p:cNvSpPr>
          <p:nvPr userDrawn="1"/>
        </p:nvSpPr>
        <p:spPr>
          <a:xfrm>
            <a:off x="3200400" y="152400"/>
            <a:ext cx="5943600" cy="685800"/>
          </a:xfrm>
          <a:prstGeom prst="rect">
            <a:avLst/>
          </a:prstGeom>
        </p:spPr>
        <p:txBody>
          <a:bodyPr/>
          <a:lstStyle/>
          <a:p>
            <a:pPr algn="ctr">
              <a:spcBef>
                <a:spcPct val="0"/>
              </a:spcBef>
              <a:defRPr/>
            </a:pP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Before Test Administration</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0946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171484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392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8609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640659"/>
            <a:ext cx="5486400" cy="5466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lumMod val="50000"/>
                  </a:prstClr>
                </a:solidFill>
              </a:rPr>
              <a:t>© 2015 WVDE Office of Assessment</a:t>
            </a:r>
            <a:endParaRPr lang="en-US" dirty="0">
              <a:solidFill>
                <a:prstClr val="white">
                  <a:lumMod val="50000"/>
                </a:prstClr>
              </a:solidFill>
            </a:endParaRPr>
          </a:p>
        </p:txBody>
      </p:sp>
      <p:sp>
        <p:nvSpPr>
          <p:cNvPr id="7" name="Slide Number Placeholder 6"/>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641013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6" name="Slide Number Placeholder 5"/>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9894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79207"/>
            <a:ext cx="2057400" cy="5246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79207"/>
            <a:ext cx="6019800" cy="52469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solidFill>
                  <a:prstClr val="black">
                    <a:tint val="75000"/>
                  </a:prstClr>
                </a:solidFill>
              </a:rPr>
              <a:pPr/>
              <a:t>9/24/2015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6" name="Slide Number Placeholder 5"/>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9613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346495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5549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66217"/>
            <a:ext cx="4040188"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5549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66217"/>
            <a:ext cx="4041775"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327442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64579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21958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68362"/>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37620"/>
            <a:ext cx="3008313" cy="34885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295032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392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8609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640659"/>
            <a:ext cx="5486400" cy="5466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9/24/2015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39957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879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56685"/>
            <a:ext cx="8229600" cy="39694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4C006-4849-E34F-9B66-71AF1D6A1030}" type="datetimeFigureOut">
              <a:rPr lang="en-US" smtClean="0"/>
              <a:t>9/24/2015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224447"/>
            <a:ext cx="2133600" cy="365125"/>
          </a:xfrm>
          <a:prstGeom prst="rect">
            <a:avLst/>
          </a:prstGeom>
        </p:spPr>
        <p:txBody>
          <a:bodyPr vert="horz" lIns="91440" tIns="45720" rIns="91440" bIns="45720" rtlCol="0" anchor="ctr"/>
          <a:lstStyle>
            <a:lvl1pPr algn="r">
              <a:defRPr sz="1200">
                <a:solidFill>
                  <a:schemeClr val="bg1"/>
                </a:solidFill>
              </a:defRPr>
            </a:lvl1pPr>
          </a:lstStyle>
          <a:p>
            <a:fld id="{E8F1C562-0EF2-0045-8093-4EDB6FA56DFA}" type="slidenum">
              <a:rPr lang="en-US" smtClean="0"/>
              <a:pPr/>
              <a:t>‹#›</a:t>
            </a:fld>
            <a:endParaRPr lang="en-US" dirty="0"/>
          </a:p>
        </p:txBody>
      </p:sp>
    </p:spTree>
    <p:extLst>
      <p:ext uri="{BB962C8B-B14F-4D97-AF65-F5344CB8AC3E}">
        <p14:creationId xmlns:p14="http://schemas.microsoft.com/office/powerpoint/2010/main" val="91080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defTabSz="914400" fontAlgn="base">
              <a:spcBef>
                <a:spcPct val="0"/>
              </a:spcBef>
              <a:spcAft>
                <a:spcPct val="0"/>
              </a:spcAft>
            </a:pPr>
            <a:fld id="{F3477EC8-074D-41C4-94AE-E9EA7CEEA348}" type="slidenum">
              <a:rPr>
                <a:solidFill>
                  <a:srgbClr val="FFFFFF">
                    <a:lumMod val="75000"/>
                  </a:srgbClr>
                </a:solidFill>
              </a:rPr>
              <a:pPr algn="r" defTabSz="914400"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16321636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defTabSz="914400" fontAlgn="base">
              <a:spcBef>
                <a:spcPct val="0"/>
              </a:spcBef>
              <a:spcAft>
                <a:spcPct val="0"/>
              </a:spcAft>
            </a:pPr>
            <a:fld id="{F3477EC8-074D-41C4-94AE-E9EA7CEEA348}" type="slidenum">
              <a:rPr>
                <a:solidFill>
                  <a:srgbClr val="FFFFFF">
                    <a:lumMod val="75000"/>
                  </a:srgbClr>
                </a:solidFill>
              </a:rPr>
              <a:pPr algn="r" defTabSz="914400"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16750014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8798"/>
            <a:ext cx="8229600" cy="74760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98801"/>
            <a:ext cx="8229600" cy="42273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F144C006-4849-E34F-9B66-71AF1D6A1030}" type="datetimeFigureOut">
              <a:rPr lang="en-US" smtClean="0">
                <a:solidFill>
                  <a:prstClr val="black">
                    <a:tint val="75000"/>
                  </a:prstClr>
                </a:solidFill>
              </a:rPr>
              <a:pPr defTabSz="914400" fontAlgn="base">
                <a:spcBef>
                  <a:spcPct val="0"/>
                </a:spcBef>
                <a:spcAft>
                  <a:spcPct val="0"/>
                </a:spcAft>
              </a:pPr>
              <a:t>9/24/2015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lumMod val="50000"/>
                  </a:schemeClr>
                </a:solidFill>
              </a:defRPr>
            </a:lvl1pPr>
          </a:lstStyle>
          <a:p>
            <a:pPr defTabSz="914400" fontAlgn="base">
              <a:spcBef>
                <a:spcPct val="0"/>
              </a:spcBef>
              <a:spcAft>
                <a:spcPct val="0"/>
              </a:spcAft>
            </a:pPr>
            <a:r>
              <a:rPr lang="en-US" dirty="0" smtClean="0">
                <a:solidFill>
                  <a:prstClr val="white">
                    <a:lumMod val="50000"/>
                  </a:prstClr>
                </a:solidFill>
              </a:rPr>
              <a:t>© 2015 WVDE Office of Assessment</a:t>
            </a:r>
            <a:endParaRPr lang="en-US" dirty="0">
              <a:solidFill>
                <a:prstClr val="white">
                  <a:lumMod val="50000"/>
                </a:prstClr>
              </a:solidFill>
            </a:endParaRPr>
          </a:p>
        </p:txBody>
      </p:sp>
      <p:sp>
        <p:nvSpPr>
          <p:cNvPr id="7" name="TextBox 6"/>
          <p:cNvSpPr txBox="1"/>
          <p:nvPr userDrawn="1"/>
        </p:nvSpPr>
        <p:spPr>
          <a:xfrm>
            <a:off x="6705600" y="152400"/>
            <a:ext cx="2057400" cy="553998"/>
          </a:xfrm>
          <a:prstGeom prst="rect">
            <a:avLst/>
          </a:prstGeom>
          <a:noFill/>
        </p:spPr>
        <p:txBody>
          <a:bodyPr wrap="square" rtlCol="0">
            <a:spAutoFit/>
          </a:bodyPr>
          <a:lstStyle/>
          <a:p>
            <a:pPr defTabSz="914400" fontAlgn="base">
              <a:spcBef>
                <a:spcPct val="0"/>
              </a:spcBef>
              <a:spcAft>
                <a:spcPct val="0"/>
              </a:spcAft>
            </a:pP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Portal</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584078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457200" rtl="0" eaLnBrk="1" latinLnBrk="0" hangingPunct="1">
        <a:spcBef>
          <a:spcPct val="0"/>
        </a:spcBef>
        <a:buNone/>
        <a:defRPr sz="3600" b="1" kern="1200" cap="none" spc="0">
          <a:ln/>
          <a:solidFill>
            <a:schemeClr val="accent4"/>
          </a:solidFill>
          <a:effectLst/>
          <a:latin typeface="+mj-lt"/>
          <a:ea typeface="+mj-ea"/>
          <a:cs typeface="+mj-cs"/>
        </a:defRPr>
      </a:lvl1pPr>
    </p:titleStyle>
    <p:bodyStyle>
      <a:lvl1pPr marL="342900" indent="-342900" algn="l" defTabSz="457200" rtl="0" eaLnBrk="1" latinLnBrk="0" hangingPunct="1">
        <a:spcBef>
          <a:spcPct val="20000"/>
        </a:spcBef>
        <a:buClr>
          <a:schemeClr val="accent3">
            <a:lumMod val="75000"/>
          </a:schemeClr>
        </a:buClr>
        <a:buFont typeface="Arial"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4">
            <a:lumMod val="75000"/>
          </a:schemeClr>
        </a:buClr>
        <a:buFont typeface="Arial"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lumMod val="75000"/>
          </a:schemeClr>
        </a:buClr>
        <a:buFont typeface="Arial" pitchFamily="34" charset="0"/>
        <a:buChar char="&gt;"/>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6">
            <a:lumMod val="75000"/>
          </a:schemeClr>
        </a:buClr>
        <a:buFont typeface="Wingdings" pitchFamily="2"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7030A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tinyurl.com/wvnxg-interims" TargetMode="External"/><Relationship Id="rId2" Type="http://schemas.openxmlformats.org/officeDocument/2006/relationships/hyperlink" Target="mailto:slmurrell@k12.wv.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366" y="1442614"/>
            <a:ext cx="4371833" cy="2772622"/>
          </a:xfrm>
          <a:effectLst>
            <a:outerShdw blurRad="50800" dist="38100" dir="2700000" algn="tl" rotWithShape="0">
              <a:prstClr val="black">
                <a:alpha val="40000"/>
              </a:prstClr>
            </a:outerShdw>
          </a:effectLst>
        </p:spPr>
        <p:txBody>
          <a:bodyPr>
            <a:noAutofit/>
          </a:bodyPr>
          <a:lstStyle/>
          <a:p>
            <a:pPr algn="l"/>
            <a:r>
              <a:rPr lang="en-US" sz="3200" b="1" dirty="0" smtClean="0">
                <a:latin typeface="Arial"/>
                <a:cs typeface="Arial"/>
              </a:rPr>
              <a:t>Welcome to the</a:t>
            </a:r>
            <a:br>
              <a:rPr lang="en-US" sz="3200" b="1" dirty="0" smtClean="0">
                <a:latin typeface="Arial"/>
                <a:cs typeface="Arial"/>
              </a:rPr>
            </a:br>
            <a:r>
              <a:rPr lang="en-US" sz="3200" b="1" dirty="0" smtClean="0">
                <a:latin typeface="Arial"/>
                <a:cs typeface="Arial"/>
              </a:rPr>
              <a:t>Interim Assessment Training</a:t>
            </a:r>
            <a:endParaRPr lang="en-US" sz="3200" b="1" dirty="0">
              <a:latin typeface="Arial"/>
              <a:cs typeface="Arial"/>
            </a:endParaRPr>
          </a:p>
        </p:txBody>
      </p:sp>
      <p:sp>
        <p:nvSpPr>
          <p:cNvPr id="5" name="Title 1"/>
          <p:cNvSpPr txBox="1">
            <a:spLocks/>
          </p:cNvSpPr>
          <p:nvPr/>
        </p:nvSpPr>
        <p:spPr>
          <a:xfrm>
            <a:off x="345540" y="3617635"/>
            <a:ext cx="3921660" cy="1318176"/>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120000"/>
              </a:lnSpc>
            </a:pPr>
            <a:endParaRPr lang="en-US" sz="3200" b="1" dirty="0">
              <a:latin typeface="Arial"/>
              <a:cs typeface="Arial"/>
            </a:endParaRPr>
          </a:p>
          <a:p>
            <a:pPr algn="l">
              <a:lnSpc>
                <a:spcPct val="120000"/>
              </a:lnSpc>
            </a:pPr>
            <a:r>
              <a:rPr lang="en-US" sz="3200" b="1" dirty="0" smtClean="0">
                <a:latin typeface="Arial"/>
                <a:cs typeface="Arial"/>
              </a:rPr>
              <a:t>Office of Assessment</a:t>
            </a:r>
            <a:endParaRPr lang="en-US" sz="3200" b="1" dirty="0">
              <a:latin typeface="Arial"/>
              <a:cs typeface="Aria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27" t="2368" r="9535" b="2091"/>
          <a:stretch/>
        </p:blipFill>
        <p:spPr>
          <a:xfrm>
            <a:off x="3810000" y="798487"/>
            <a:ext cx="5549230" cy="4499026"/>
          </a:xfrm>
          <a:prstGeom prst="rect">
            <a:avLst/>
          </a:prstGeom>
          <a:effectLst>
            <a:outerShdw blurRad="50800" dist="38100" dir="2700000" algn="tl" rotWithShape="0">
              <a:prstClr val="black">
                <a:alpha val="40000"/>
              </a:prstClr>
            </a:outerShdw>
          </a:effectLst>
        </p:spPr>
      </p:pic>
      <p:sp>
        <p:nvSpPr>
          <p:cNvPr id="6" name="Title 1"/>
          <p:cNvSpPr txBox="1">
            <a:spLocks/>
          </p:cNvSpPr>
          <p:nvPr/>
        </p:nvSpPr>
        <p:spPr>
          <a:xfrm>
            <a:off x="345540" y="3048000"/>
            <a:ext cx="4302660" cy="16859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1600" b="1" dirty="0">
              <a:latin typeface="Arial"/>
              <a:cs typeface="Arial"/>
            </a:endParaRPr>
          </a:p>
        </p:txBody>
      </p:sp>
    </p:spTree>
    <p:extLst>
      <p:ext uri="{BB962C8B-B14F-4D97-AF65-F5344CB8AC3E}">
        <p14:creationId xmlns:p14="http://schemas.microsoft.com/office/powerpoint/2010/main" val="1792269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b="1" dirty="0" smtClean="0"/>
              <a:t>Interim </a:t>
            </a:r>
            <a:r>
              <a:rPr lang="en-US" b="1" dirty="0"/>
              <a:t>Assessment Blocks (IABs</a:t>
            </a:r>
            <a:r>
              <a:rPr lang="en-US" b="1" dirty="0" smtClean="0"/>
              <a:t>)</a:t>
            </a:r>
            <a:r>
              <a:rPr lang="en-US" dirty="0"/>
              <a:t/>
            </a:r>
            <a:br>
              <a:rPr lang="en-US" dirty="0"/>
            </a:br>
            <a:endParaRPr lang="en-US" dirty="0"/>
          </a:p>
        </p:txBody>
      </p:sp>
      <p:sp>
        <p:nvSpPr>
          <p:cNvPr id="3" name="Content Placeholder 2"/>
          <p:cNvSpPr>
            <a:spLocks noGrp="1"/>
          </p:cNvSpPr>
          <p:nvPr>
            <p:ph idx="1"/>
          </p:nvPr>
        </p:nvSpPr>
        <p:spPr>
          <a:xfrm>
            <a:off x="457200" y="2380397"/>
            <a:ext cx="8229600" cy="3969477"/>
          </a:xfrm>
        </p:spPr>
        <p:txBody>
          <a:bodyPr>
            <a:normAutofit fontScale="92500" lnSpcReduction="20000"/>
          </a:bodyPr>
          <a:lstStyle/>
          <a:p>
            <a:r>
              <a:rPr lang="en-US" dirty="0"/>
              <a:t>S</a:t>
            </a:r>
            <a:r>
              <a:rPr lang="en-US" dirty="0" smtClean="0"/>
              <a:t>maller </a:t>
            </a:r>
            <a:r>
              <a:rPr lang="en-US" dirty="0"/>
              <a:t>assessments that focus on sets of targets and can be used to support </a:t>
            </a:r>
            <a:r>
              <a:rPr lang="en-US" dirty="0" smtClean="0"/>
              <a:t>instruction (approx. 13-18 questions). </a:t>
            </a:r>
          </a:p>
          <a:p>
            <a:r>
              <a:rPr lang="en-US" dirty="0"/>
              <a:t>C</a:t>
            </a:r>
            <a:r>
              <a:rPr lang="en-US" dirty="0" smtClean="0"/>
              <a:t>ontain </a:t>
            </a:r>
            <a:r>
              <a:rPr lang="en-US" dirty="0"/>
              <a:t>the same item types and formats, including performance tasks, as the general summative assessments.  </a:t>
            </a:r>
            <a:endParaRPr lang="en-US" dirty="0" smtClean="0"/>
          </a:p>
          <a:p>
            <a:r>
              <a:rPr lang="en-US" dirty="0" smtClean="0"/>
              <a:t>Students </a:t>
            </a:r>
            <a:r>
              <a:rPr lang="en-US" dirty="0"/>
              <a:t>receive an overall score for the IAB.  The results for the IABs are reported as “Below Standard,” “At/Near Standard,” and “Above Standard.”</a:t>
            </a:r>
          </a:p>
          <a:p>
            <a:endParaRPr lang="en-US" dirty="0"/>
          </a:p>
        </p:txBody>
      </p:sp>
    </p:spTree>
    <p:extLst>
      <p:ext uri="{BB962C8B-B14F-4D97-AF65-F5344CB8AC3E}">
        <p14:creationId xmlns:p14="http://schemas.microsoft.com/office/powerpoint/2010/main" val="407147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dirty="0" smtClean="0"/>
              <a:t>Administration</a:t>
            </a:r>
            <a:r>
              <a:rPr lang="en-US" dirty="0"/>
              <a:t/>
            </a:r>
            <a:br>
              <a:rPr lang="en-US" dirty="0"/>
            </a:br>
            <a:endParaRPr lang="en-US" dirty="0"/>
          </a:p>
        </p:txBody>
      </p:sp>
      <p:sp>
        <p:nvSpPr>
          <p:cNvPr id="3" name="Content Placeholder 2"/>
          <p:cNvSpPr>
            <a:spLocks noGrp="1"/>
          </p:cNvSpPr>
          <p:nvPr>
            <p:ph idx="1"/>
          </p:nvPr>
        </p:nvSpPr>
        <p:spPr>
          <a:xfrm>
            <a:off x="381000" y="1447800"/>
            <a:ext cx="8229600" cy="5029200"/>
          </a:xfrm>
        </p:spPr>
        <p:txBody>
          <a:bodyPr>
            <a:normAutofit fontScale="62500" lnSpcReduction="20000"/>
          </a:bodyPr>
          <a:lstStyle/>
          <a:p>
            <a:r>
              <a:rPr lang="en-US" dirty="0" smtClean="0"/>
              <a:t>Both </a:t>
            </a:r>
            <a:r>
              <a:rPr lang="en-US" dirty="0"/>
              <a:t>interim assessment types are assigned by teachers and taken by students online.  </a:t>
            </a:r>
            <a:endParaRPr lang="en-US" dirty="0" smtClean="0"/>
          </a:p>
          <a:p>
            <a:pPr lvl="1"/>
            <a:r>
              <a:rPr lang="en-US" dirty="0" smtClean="0"/>
              <a:t>They </a:t>
            </a:r>
            <a:r>
              <a:rPr lang="en-US" dirty="0"/>
              <a:t>will use the same delivery software as the general summative assessments. </a:t>
            </a:r>
            <a:endParaRPr lang="en-US" dirty="0" smtClean="0"/>
          </a:p>
          <a:p>
            <a:pPr lvl="1"/>
            <a:r>
              <a:rPr lang="en-US" dirty="0" smtClean="0"/>
              <a:t>Teachers use the WV Assessment Portal.</a:t>
            </a:r>
          </a:p>
          <a:p>
            <a:pPr lvl="1"/>
            <a:r>
              <a:rPr lang="en-US" dirty="0" smtClean="0"/>
              <a:t>Students use the WV Student Secure Browser.  Note:  There is a new version of the secure browser that must be installed on every student computer.  This may require help from your county or school technology coordinator.  The new browser download can be found on the WV Assessment Portal.</a:t>
            </a:r>
          </a:p>
          <a:p>
            <a:r>
              <a:rPr lang="en-US" dirty="0" smtClean="0"/>
              <a:t>Because interims and diagnostics are not secure, teachers can schedule the interims and diagnostics around their schedules.  For example, you could schedule your computer lab for Monday, Wednesday, and next Monday for testing.  Your students would work for the 45-50 minutes you have them in the lab that day and then when you return the next scheduled day, their answers will pick up where they saved the test from the last computer lab day.  Teachers just need to give a new test session number each time they are back in the computer labs. Students can take as much time as need to complete interims and diagnostics.    </a:t>
            </a:r>
            <a:endParaRPr lang="en-US" dirty="0"/>
          </a:p>
          <a:p>
            <a:endParaRPr lang="en-US" dirty="0"/>
          </a:p>
        </p:txBody>
      </p:sp>
    </p:spTree>
    <p:extLst>
      <p:ext uri="{BB962C8B-B14F-4D97-AF65-F5344CB8AC3E}">
        <p14:creationId xmlns:p14="http://schemas.microsoft.com/office/powerpoint/2010/main" val="1203019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60" y="838200"/>
            <a:ext cx="8229600" cy="1143000"/>
          </a:xfrm>
        </p:spPr>
        <p:txBody>
          <a:bodyPr>
            <a:normAutofit fontScale="90000"/>
          </a:bodyPr>
          <a:lstStyle/>
          <a:p>
            <a:r>
              <a:rPr lang="en-US" sz="4000" b="1" dirty="0" smtClean="0"/>
              <a:t>Scoring</a:t>
            </a:r>
            <a:r>
              <a:rPr lang="en-US" dirty="0"/>
              <a:t/>
            </a:r>
            <a:br>
              <a:rPr lang="en-US" dirty="0"/>
            </a:br>
            <a:endParaRPr lang="en-US" dirty="0"/>
          </a:p>
        </p:txBody>
      </p:sp>
      <p:sp>
        <p:nvSpPr>
          <p:cNvPr id="3" name="Content Placeholder 2"/>
          <p:cNvSpPr>
            <a:spLocks noGrp="1"/>
          </p:cNvSpPr>
          <p:nvPr>
            <p:ph idx="1"/>
          </p:nvPr>
        </p:nvSpPr>
        <p:spPr>
          <a:xfrm>
            <a:off x="228600" y="1447800"/>
            <a:ext cx="8475260" cy="4953001"/>
          </a:xfrm>
        </p:spPr>
        <p:txBody>
          <a:bodyPr>
            <a:normAutofit fontScale="77500" lnSpcReduction="20000"/>
          </a:bodyPr>
          <a:lstStyle/>
          <a:p>
            <a:r>
              <a:rPr lang="en-US" dirty="0" smtClean="0"/>
              <a:t>Automatic Scoring</a:t>
            </a:r>
          </a:p>
          <a:p>
            <a:pPr lvl="1"/>
            <a:r>
              <a:rPr lang="en-US" dirty="0" smtClean="0"/>
              <a:t>Items </a:t>
            </a:r>
            <a:r>
              <a:rPr lang="en-US" dirty="0"/>
              <a:t>that are able to be automatically scored will be scored by the computer. </a:t>
            </a:r>
            <a:endParaRPr lang="en-US" dirty="0" smtClean="0"/>
          </a:p>
          <a:p>
            <a:r>
              <a:rPr lang="en-US" dirty="0" smtClean="0"/>
              <a:t>Teacher Hand Scoring </a:t>
            </a:r>
          </a:p>
          <a:p>
            <a:pPr lvl="1"/>
            <a:r>
              <a:rPr lang="en-US" dirty="0" smtClean="0"/>
              <a:t>Constructed response </a:t>
            </a:r>
            <a:r>
              <a:rPr lang="en-US" dirty="0"/>
              <a:t>items and performance task ELA essay/ math </a:t>
            </a:r>
            <a:r>
              <a:rPr lang="en-US" dirty="0" smtClean="0"/>
              <a:t>performance task response </a:t>
            </a:r>
            <a:r>
              <a:rPr lang="en-US" dirty="0"/>
              <a:t>items are not able to be automatically scored; therefore, these items will be scored by teachers using a scoring rubric. </a:t>
            </a:r>
            <a:endParaRPr lang="en-US" dirty="0" smtClean="0"/>
          </a:p>
          <a:p>
            <a:pPr lvl="1"/>
            <a:r>
              <a:rPr lang="en-US" dirty="0" smtClean="0"/>
              <a:t>Teachers </a:t>
            </a:r>
            <a:r>
              <a:rPr lang="en-US" dirty="0"/>
              <a:t>will need to complete their hand scoring of the constructed response items and performance task ELA essay/math extended response items before any reports can be generated for both the ICAs and IABs</a:t>
            </a:r>
            <a:r>
              <a:rPr lang="en-US" dirty="0" smtClean="0"/>
              <a:t>.</a:t>
            </a:r>
          </a:p>
          <a:p>
            <a:r>
              <a:rPr lang="en-US" dirty="0" smtClean="0"/>
              <a:t>NOTE:  The WV General Summative items/essays are hand scored by individuals contracted by the test vendor, not the teachers of the students.</a:t>
            </a:r>
            <a:endParaRPr lang="en-US" dirty="0"/>
          </a:p>
          <a:p>
            <a:endParaRPr lang="en-US" dirty="0"/>
          </a:p>
        </p:txBody>
      </p:sp>
    </p:spTree>
    <p:extLst>
      <p:ext uri="{BB962C8B-B14F-4D97-AF65-F5344CB8AC3E}">
        <p14:creationId xmlns:p14="http://schemas.microsoft.com/office/powerpoint/2010/main" val="14622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Interim Reports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059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28798"/>
            <a:ext cx="8610600" cy="1143000"/>
          </a:xfrm>
        </p:spPr>
        <p:txBody>
          <a:bodyPr>
            <a:normAutofit fontScale="90000"/>
          </a:bodyPr>
          <a:lstStyle/>
          <a:p>
            <a:r>
              <a:rPr lang="en-US" dirty="0" smtClean="0"/>
              <a:t>Interim Comprehensive Assessments (ICAs)</a:t>
            </a:r>
            <a:endParaRPr lang="en-US" dirty="0"/>
          </a:p>
        </p:txBody>
      </p:sp>
      <p:pic>
        <p:nvPicPr>
          <p:cNvPr id="5" name="Content Placeholder 4"/>
          <p:cNvPicPr>
            <a:picLocks noGrp="1" noChangeAspect="1"/>
          </p:cNvPicPr>
          <p:nvPr>
            <p:ph idx="1"/>
          </p:nvPr>
        </p:nvPicPr>
        <p:blipFill>
          <a:blip r:embed="rId2"/>
          <a:stretch>
            <a:fillRect/>
          </a:stretch>
        </p:blipFill>
        <p:spPr>
          <a:xfrm>
            <a:off x="683104" y="2157413"/>
            <a:ext cx="7777791" cy="3968750"/>
          </a:xfrm>
          <a:prstGeom prst="rect">
            <a:avLst/>
          </a:prstGeom>
        </p:spPr>
      </p:pic>
    </p:spTree>
    <p:extLst>
      <p:ext uri="{BB962C8B-B14F-4D97-AF65-F5344CB8AC3E}">
        <p14:creationId xmlns:p14="http://schemas.microsoft.com/office/powerpoint/2010/main" val="103158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28798"/>
            <a:ext cx="8610600" cy="1143000"/>
          </a:xfrm>
        </p:spPr>
        <p:txBody>
          <a:bodyPr>
            <a:normAutofit fontScale="90000"/>
          </a:bodyPr>
          <a:lstStyle/>
          <a:p>
            <a:r>
              <a:rPr lang="en-US" dirty="0" smtClean="0"/>
              <a:t>Interim Comprehensive Assessments (ICAs)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33400" y="2156685"/>
            <a:ext cx="8210824" cy="4389120"/>
          </a:xfrm>
          <a:prstGeom prst="rect">
            <a:avLst/>
          </a:prstGeom>
        </p:spPr>
      </p:pic>
    </p:spTree>
    <p:extLst>
      <p:ext uri="{BB962C8B-B14F-4D97-AF65-F5344CB8AC3E}">
        <p14:creationId xmlns:p14="http://schemas.microsoft.com/office/powerpoint/2010/main" val="79813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28798"/>
            <a:ext cx="8610600" cy="1143000"/>
          </a:xfrm>
        </p:spPr>
        <p:txBody>
          <a:bodyPr>
            <a:normAutofit fontScale="90000"/>
          </a:bodyPr>
          <a:lstStyle/>
          <a:p>
            <a:r>
              <a:rPr lang="en-US" dirty="0" smtClean="0"/>
              <a:t>Interim Comprehensive Assessments (ICAs)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47757" y="2286000"/>
            <a:ext cx="8126972" cy="4297680"/>
          </a:xfrm>
          <a:prstGeom prst="rect">
            <a:avLst/>
          </a:prstGeom>
        </p:spPr>
      </p:pic>
    </p:spTree>
    <p:extLst>
      <p:ext uri="{BB962C8B-B14F-4D97-AF65-F5344CB8AC3E}">
        <p14:creationId xmlns:p14="http://schemas.microsoft.com/office/powerpoint/2010/main" val="777601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Interim Assessment Blocks (IABs)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5298" y="1828800"/>
            <a:ext cx="8211502" cy="4754880"/>
          </a:xfrm>
          <a:prstGeom prst="rect">
            <a:avLst/>
          </a:prstGeom>
        </p:spPr>
      </p:pic>
    </p:spTree>
    <p:extLst>
      <p:ext uri="{BB962C8B-B14F-4D97-AF65-F5344CB8AC3E}">
        <p14:creationId xmlns:p14="http://schemas.microsoft.com/office/powerpoint/2010/main" val="289698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6689" y="1809703"/>
            <a:ext cx="8178040" cy="4663440"/>
          </a:xfrm>
          <a:prstGeom prst="rect">
            <a:avLst/>
          </a:prstGeom>
        </p:spPr>
      </p:pic>
      <p:sp>
        <p:nvSpPr>
          <p:cNvPr id="5" name="Title 1"/>
          <p:cNvSpPr>
            <a:spLocks noGrp="1"/>
          </p:cNvSpPr>
          <p:nvPr>
            <p:ph type="title"/>
          </p:nvPr>
        </p:nvSpPr>
        <p:spPr/>
        <p:txBody>
          <a:bodyPr>
            <a:normAutofit fontScale="90000"/>
          </a:bodyPr>
          <a:lstStyle/>
          <a:p>
            <a:r>
              <a:rPr lang="en-US" dirty="0" smtClean="0"/>
              <a:t>Interim Assessment Blocks (IABs)</a:t>
            </a:r>
            <a:endParaRPr lang="en-US" dirty="0"/>
          </a:p>
        </p:txBody>
      </p:sp>
    </p:spTree>
    <p:extLst>
      <p:ext uri="{BB962C8B-B14F-4D97-AF65-F5344CB8AC3E}">
        <p14:creationId xmlns:p14="http://schemas.microsoft.com/office/powerpoint/2010/main" val="1617453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Title 1"/>
          <p:cNvSpPr>
            <a:spLocks noGrp="1"/>
          </p:cNvSpPr>
          <p:nvPr>
            <p:ph type="title"/>
          </p:nvPr>
        </p:nvSpPr>
        <p:spPr/>
        <p:txBody>
          <a:bodyPr>
            <a:normAutofit fontScale="90000"/>
          </a:bodyPr>
          <a:lstStyle/>
          <a:p>
            <a:r>
              <a:rPr lang="en-US" dirty="0" smtClean="0"/>
              <a:t>Interim Assessment Blocks (IABs)</a:t>
            </a:r>
            <a:endParaRPr lang="en-US" dirty="0"/>
          </a:p>
        </p:txBody>
      </p:sp>
      <p:pic>
        <p:nvPicPr>
          <p:cNvPr id="2" name="Picture 1"/>
          <p:cNvPicPr>
            <a:picLocks noChangeAspect="1"/>
          </p:cNvPicPr>
          <p:nvPr/>
        </p:nvPicPr>
        <p:blipFill>
          <a:blip r:embed="rId2"/>
          <a:stretch>
            <a:fillRect/>
          </a:stretch>
        </p:blipFill>
        <p:spPr>
          <a:xfrm>
            <a:off x="330925" y="1981200"/>
            <a:ext cx="8482149" cy="4023360"/>
          </a:xfrm>
          <a:prstGeom prst="rect">
            <a:avLst/>
          </a:prstGeom>
        </p:spPr>
      </p:pic>
    </p:spTree>
    <p:extLst>
      <p:ext uri="{BB962C8B-B14F-4D97-AF65-F5344CB8AC3E}">
        <p14:creationId xmlns:p14="http://schemas.microsoft.com/office/powerpoint/2010/main" val="275415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normAutofit fontScale="90000"/>
          </a:bodyPr>
          <a:lstStyle/>
          <a:p>
            <a:r>
              <a:rPr lang="en-US" dirty="0" smtClean="0"/>
              <a:t>West Virginia</a:t>
            </a:r>
            <a:br>
              <a:rPr lang="en-US" dirty="0" smtClean="0"/>
            </a:br>
            <a:r>
              <a:rPr lang="en-US" dirty="0" smtClean="0"/>
              <a:t>Interim Assessments for Teachers</a:t>
            </a:r>
            <a:endParaRPr lang="en-US" dirty="0"/>
          </a:p>
        </p:txBody>
      </p:sp>
      <p:sp>
        <p:nvSpPr>
          <p:cNvPr id="3" name="Subtitle 2"/>
          <p:cNvSpPr>
            <a:spLocks noGrp="1"/>
          </p:cNvSpPr>
          <p:nvPr>
            <p:ph type="subTitle" idx="1"/>
          </p:nvPr>
        </p:nvSpPr>
        <p:spPr>
          <a:xfrm>
            <a:off x="1371600" y="3962400"/>
            <a:ext cx="6400800" cy="668785"/>
          </a:xfrm>
        </p:spPr>
        <p:txBody>
          <a:bodyPr/>
          <a:lstStyle/>
          <a:p>
            <a:r>
              <a:rPr lang="en-US" dirty="0" smtClean="0"/>
              <a:t>Dr. Stacey Murrell</a:t>
            </a:r>
          </a:p>
        </p:txBody>
      </p:sp>
    </p:spTree>
    <p:extLst>
      <p:ext uri="{BB962C8B-B14F-4D97-AF65-F5344CB8AC3E}">
        <p14:creationId xmlns:p14="http://schemas.microsoft.com/office/powerpoint/2010/main" val="3281926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Interim Enhancements for 2015-2016</a:t>
            </a:r>
            <a:endParaRPr lang="en-US" dirty="0"/>
          </a:p>
        </p:txBody>
      </p:sp>
      <p:sp>
        <p:nvSpPr>
          <p:cNvPr id="3" name="Content Placeholder 2"/>
          <p:cNvSpPr>
            <a:spLocks noGrp="1"/>
          </p:cNvSpPr>
          <p:nvPr>
            <p:ph idx="1"/>
          </p:nvPr>
        </p:nvSpPr>
        <p:spPr>
          <a:xfrm>
            <a:off x="152400" y="2156685"/>
            <a:ext cx="8534400" cy="4320315"/>
          </a:xfrm>
        </p:spPr>
        <p:txBody>
          <a:bodyPr>
            <a:normAutofit/>
          </a:bodyPr>
          <a:lstStyle/>
          <a:p>
            <a:r>
              <a:rPr lang="en-US" dirty="0" smtClean="0"/>
              <a:t>The test names are being changed to be more concise, consistent, and clear.</a:t>
            </a:r>
          </a:p>
          <a:p>
            <a:r>
              <a:rPr lang="en-US" dirty="0" smtClean="0"/>
              <a:t>Students will have unlimited opportunities to practice interim tests. </a:t>
            </a:r>
          </a:p>
          <a:p>
            <a:r>
              <a:rPr lang="en-US" dirty="0" smtClean="0"/>
              <a:t>Selecting an interim test will “look” different than when selecting a summative test.  Less confusing.</a:t>
            </a:r>
            <a:endParaRPr lang="en-US" dirty="0"/>
          </a:p>
        </p:txBody>
      </p:sp>
    </p:spTree>
    <p:extLst>
      <p:ext uri="{BB962C8B-B14F-4D97-AF65-F5344CB8AC3E}">
        <p14:creationId xmlns:p14="http://schemas.microsoft.com/office/powerpoint/2010/main" val="861715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WV Diagnostic Assessments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368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 are NOT</a:t>
            </a:r>
            <a:endParaRPr lang="en-US" dirty="0"/>
          </a:p>
        </p:txBody>
      </p:sp>
      <p:sp>
        <p:nvSpPr>
          <p:cNvPr id="3" name="Content Placeholder 2"/>
          <p:cNvSpPr>
            <a:spLocks noGrp="1"/>
          </p:cNvSpPr>
          <p:nvPr>
            <p:ph idx="1"/>
          </p:nvPr>
        </p:nvSpPr>
        <p:spPr>
          <a:xfrm>
            <a:off x="228600" y="2156685"/>
            <a:ext cx="8458200" cy="4396515"/>
          </a:xfrm>
        </p:spPr>
        <p:txBody>
          <a:bodyPr>
            <a:normAutofit/>
          </a:bodyPr>
          <a:lstStyle/>
          <a:p>
            <a:r>
              <a:rPr lang="en-US" dirty="0"/>
              <a:t>The tests are </a:t>
            </a:r>
            <a:r>
              <a:rPr lang="en-US" dirty="0" smtClean="0"/>
              <a:t>NOT required or mandated by WVDE.</a:t>
            </a:r>
            <a:endParaRPr lang="en-US" dirty="0"/>
          </a:p>
          <a:p>
            <a:r>
              <a:rPr lang="en-US" dirty="0" smtClean="0"/>
              <a:t>They are NOT benchmarks.</a:t>
            </a:r>
          </a:p>
          <a:p>
            <a:r>
              <a:rPr lang="en-US" dirty="0" smtClean="0"/>
              <a:t>There is NOT a WVDE-set or mandated schedule for administering diagnostics.</a:t>
            </a:r>
          </a:p>
          <a:p>
            <a:r>
              <a:rPr lang="en-US" dirty="0" smtClean="0"/>
              <a:t>There is NOT a WVDE-mandated plan for aligning curriculum to diagnostics.</a:t>
            </a:r>
            <a:endParaRPr lang="en-US" dirty="0"/>
          </a:p>
        </p:txBody>
      </p:sp>
    </p:spTree>
    <p:extLst>
      <p:ext uri="{BB962C8B-B14F-4D97-AF65-F5344CB8AC3E}">
        <p14:creationId xmlns:p14="http://schemas.microsoft.com/office/powerpoint/2010/main" val="3411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r>
              <a:rPr lang="en-US" dirty="0" smtClean="0"/>
              <a:t>The purpose of diagnostic assessments is to provide feedback on students’ performance.</a:t>
            </a:r>
          </a:p>
          <a:p>
            <a:r>
              <a:rPr lang="en-US" dirty="0" smtClean="0"/>
              <a:t>Reports will have the content standard (WV </a:t>
            </a:r>
            <a:r>
              <a:rPr lang="en-US" dirty="0" err="1" smtClean="0"/>
              <a:t>NxG</a:t>
            </a:r>
            <a:r>
              <a:rPr lang="en-US" dirty="0" smtClean="0"/>
              <a:t>) that each test question is aligned to and how the class/student answered the question.</a:t>
            </a:r>
          </a:p>
        </p:txBody>
      </p:sp>
    </p:spTree>
    <p:extLst>
      <p:ext uri="{BB962C8B-B14F-4D97-AF65-F5344CB8AC3E}">
        <p14:creationId xmlns:p14="http://schemas.microsoft.com/office/powerpoint/2010/main" val="1123879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WV Diagnostics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Available for grades 3-11</a:t>
            </a:r>
          </a:p>
          <a:p>
            <a:r>
              <a:rPr lang="en-US" dirty="0"/>
              <a:t>ELA Diagnostics</a:t>
            </a:r>
          </a:p>
          <a:p>
            <a:pPr lvl="1"/>
            <a:r>
              <a:rPr lang="en-US" dirty="0"/>
              <a:t>Reading Literary Texts</a:t>
            </a:r>
          </a:p>
          <a:p>
            <a:pPr lvl="1"/>
            <a:r>
              <a:rPr lang="en-US" dirty="0"/>
              <a:t>Reading Informational Texts</a:t>
            </a:r>
          </a:p>
          <a:p>
            <a:pPr lvl="1"/>
            <a:r>
              <a:rPr lang="en-US" dirty="0"/>
              <a:t>Research</a:t>
            </a:r>
          </a:p>
          <a:p>
            <a:r>
              <a:rPr lang="en-US" dirty="0"/>
              <a:t>Math Diagnostics</a:t>
            </a:r>
          </a:p>
          <a:p>
            <a:pPr lvl="1"/>
            <a:r>
              <a:rPr lang="en-US" dirty="0"/>
              <a:t>Concepts and Procedures</a:t>
            </a:r>
          </a:p>
          <a:p>
            <a:pPr lvl="1"/>
            <a:r>
              <a:rPr lang="en-US" dirty="0"/>
              <a:t>Problem Solving and Modeling &amp; Data Analysis</a:t>
            </a:r>
          </a:p>
          <a:p>
            <a:pPr lvl="1"/>
            <a:r>
              <a:rPr lang="en-US" dirty="0"/>
              <a:t>Communicating </a:t>
            </a:r>
            <a:r>
              <a:rPr lang="en-US" dirty="0" smtClean="0"/>
              <a:t>Reasoning</a:t>
            </a:r>
          </a:p>
          <a:p>
            <a:pPr lvl="1"/>
            <a:r>
              <a:rPr lang="en-US" dirty="0" smtClean="0"/>
              <a:t>Performance Task</a:t>
            </a:r>
            <a:endParaRPr lang="en-US" dirty="0"/>
          </a:p>
        </p:txBody>
      </p:sp>
    </p:spTree>
    <p:extLst>
      <p:ext uri="{BB962C8B-B14F-4D97-AF65-F5344CB8AC3E}">
        <p14:creationId xmlns:p14="http://schemas.microsoft.com/office/powerpoint/2010/main" val="3884235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Developed</a:t>
            </a:r>
            <a:endParaRPr lang="en-US" dirty="0"/>
          </a:p>
        </p:txBody>
      </p:sp>
      <p:sp>
        <p:nvSpPr>
          <p:cNvPr id="3" name="Content Placeholder 2"/>
          <p:cNvSpPr>
            <a:spLocks noGrp="1"/>
          </p:cNvSpPr>
          <p:nvPr>
            <p:ph idx="1"/>
          </p:nvPr>
        </p:nvSpPr>
        <p:spPr/>
        <p:txBody>
          <a:bodyPr>
            <a:normAutofit lnSpcReduction="10000"/>
          </a:bodyPr>
          <a:lstStyle/>
          <a:p>
            <a:r>
              <a:rPr lang="en-US" dirty="0" smtClean="0"/>
              <a:t>Written by WV teachers using the same item writing specs as the general summative test and interim tests.</a:t>
            </a:r>
          </a:p>
          <a:p>
            <a:r>
              <a:rPr lang="en-US" dirty="0" smtClean="0"/>
              <a:t>There are 600 diagnostic questions, but that is not as robust as interims.</a:t>
            </a:r>
          </a:p>
          <a:p>
            <a:r>
              <a:rPr lang="en-US" dirty="0" smtClean="0"/>
              <a:t>We hope to add more diagnostics as we see that teachers and students find them helpful.</a:t>
            </a:r>
            <a:endParaRPr lang="en-US" dirty="0"/>
          </a:p>
        </p:txBody>
      </p:sp>
    </p:spTree>
    <p:extLst>
      <p:ext uri="{BB962C8B-B14F-4D97-AF65-F5344CB8AC3E}">
        <p14:creationId xmlns:p14="http://schemas.microsoft.com/office/powerpoint/2010/main" val="640732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Diagnostics?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Structured like Interim Assessment Blocks (IABs). Approx. 5-20 questions per diagnostic.</a:t>
            </a:r>
          </a:p>
          <a:p>
            <a:r>
              <a:rPr lang="en-US" dirty="0" smtClean="0"/>
              <a:t>ELA Diagnostic Blocks are arranged by Clusters (Reading Literary, Reading Informational, Research)</a:t>
            </a:r>
          </a:p>
          <a:p>
            <a:r>
              <a:rPr lang="en-US" dirty="0" smtClean="0"/>
              <a:t>Math Diagnostic Blocks are arranged by the Claims (Concepts and Procedures, Problem Solving, Communicating Reasoning, and Modeling and Data Analysis)</a:t>
            </a:r>
          </a:p>
        </p:txBody>
      </p:sp>
    </p:spTree>
    <p:extLst>
      <p:ext uri="{BB962C8B-B14F-4D97-AF65-F5344CB8AC3E}">
        <p14:creationId xmlns:p14="http://schemas.microsoft.com/office/powerpoint/2010/main" val="2978255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a Diagnostic?  </a:t>
            </a:r>
            <a:br>
              <a:rPr lang="en-US" dirty="0" smtClean="0"/>
            </a:br>
            <a:r>
              <a:rPr lang="en-US" dirty="0" smtClean="0"/>
              <a:t>Reason One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Diagnostics will report out a Class/Student Item Analysis Report.  Report shows the content standard or target, if no standard possible (Math Claims 2,3, and 4) that each question is aligned to and how students performed on that standard or target.</a:t>
            </a:r>
          </a:p>
          <a:p>
            <a:r>
              <a:rPr lang="en-US" dirty="0" smtClean="0"/>
              <a:t>Interim reports indicate performance on the cluster or domain level (IABs) or the claim level (ICAs).  Below, at/near, or above standard.</a:t>
            </a:r>
          </a:p>
          <a:p>
            <a:endParaRPr lang="en-US" dirty="0" smtClean="0"/>
          </a:p>
          <a:p>
            <a:endParaRPr lang="en-US" dirty="0"/>
          </a:p>
        </p:txBody>
      </p:sp>
    </p:spTree>
    <p:extLst>
      <p:ext uri="{BB962C8B-B14F-4D97-AF65-F5344CB8AC3E}">
        <p14:creationId xmlns:p14="http://schemas.microsoft.com/office/powerpoint/2010/main" val="35471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a Diagnostic?</a:t>
            </a:r>
            <a:br>
              <a:rPr lang="en-US" dirty="0" smtClean="0"/>
            </a:br>
            <a:r>
              <a:rPr lang="en-US" dirty="0" smtClean="0"/>
              <a:t>Reason Two</a:t>
            </a:r>
            <a:endParaRPr lang="en-US" dirty="0"/>
          </a:p>
        </p:txBody>
      </p:sp>
      <p:sp>
        <p:nvSpPr>
          <p:cNvPr id="3" name="Content Placeholder 2"/>
          <p:cNvSpPr>
            <a:spLocks noGrp="1"/>
          </p:cNvSpPr>
          <p:nvPr>
            <p:ph idx="1"/>
          </p:nvPr>
        </p:nvSpPr>
        <p:spPr/>
        <p:txBody>
          <a:bodyPr/>
          <a:lstStyle/>
          <a:p>
            <a:r>
              <a:rPr lang="en-US" dirty="0" smtClean="0"/>
              <a:t>Grades 9 and 10 have their own Diagnostic tests.  Written by WV 9</a:t>
            </a:r>
            <a:r>
              <a:rPr lang="en-US" baseline="30000" dirty="0" smtClean="0"/>
              <a:t>th</a:t>
            </a:r>
            <a:r>
              <a:rPr lang="en-US" dirty="0" smtClean="0"/>
              <a:t> and 10</a:t>
            </a:r>
            <a:r>
              <a:rPr lang="en-US" baseline="30000" dirty="0" smtClean="0"/>
              <a:t>th</a:t>
            </a:r>
            <a:r>
              <a:rPr lang="en-US" dirty="0" smtClean="0"/>
              <a:t> grade teachers.</a:t>
            </a:r>
          </a:p>
          <a:p>
            <a:r>
              <a:rPr lang="en-US" dirty="0" smtClean="0"/>
              <a:t>Interims are grade 11.  Grade 9 and 10 students can use grade 11 interims.  By default, grade 9 and 10 students can access grade 11 interims.  </a:t>
            </a:r>
            <a:endParaRPr lang="en-US" dirty="0"/>
          </a:p>
        </p:txBody>
      </p:sp>
    </p:spTree>
    <p:extLst>
      <p:ext uri="{BB962C8B-B14F-4D97-AF65-F5344CB8AC3E}">
        <p14:creationId xmlns:p14="http://schemas.microsoft.com/office/powerpoint/2010/main" val="4215202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 of Diagnostics</a:t>
            </a:r>
            <a:endParaRPr lang="en-US" dirty="0"/>
          </a:p>
        </p:txBody>
      </p:sp>
      <p:sp>
        <p:nvSpPr>
          <p:cNvPr id="3" name="Content Placeholder 2"/>
          <p:cNvSpPr>
            <a:spLocks noGrp="1"/>
          </p:cNvSpPr>
          <p:nvPr>
            <p:ph idx="1"/>
          </p:nvPr>
        </p:nvSpPr>
        <p:spPr/>
        <p:txBody>
          <a:bodyPr>
            <a:normAutofit fontScale="92500"/>
          </a:bodyPr>
          <a:lstStyle/>
          <a:p>
            <a:r>
              <a:rPr lang="en-US" dirty="0" smtClean="0"/>
              <a:t>Not enough tests</a:t>
            </a:r>
          </a:p>
          <a:p>
            <a:r>
              <a:rPr lang="en-US" dirty="0" smtClean="0"/>
              <a:t>Reports are not as robust as the ICAs.  You won’t get scale scores, level designation (1, 2, 3, or 4), or claim level designation (below, at/near, or above standard).  </a:t>
            </a:r>
          </a:p>
          <a:p>
            <a:r>
              <a:rPr lang="en-US" dirty="0" smtClean="0"/>
              <a:t>Reporting is still being finalized by AIR.  October 19 is when diagnostic reports will appear in ORS.</a:t>
            </a:r>
          </a:p>
          <a:p>
            <a:endParaRPr lang="en-US" dirty="0" smtClean="0"/>
          </a:p>
        </p:txBody>
      </p:sp>
    </p:spTree>
    <p:extLst>
      <p:ext uri="{BB962C8B-B14F-4D97-AF65-F5344CB8AC3E}">
        <p14:creationId xmlns:p14="http://schemas.microsoft.com/office/powerpoint/2010/main" val="121242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Interim Assessments</a:t>
            </a:r>
          </a:p>
          <a:p>
            <a:pPr lvl="1"/>
            <a:r>
              <a:rPr lang="en-US" dirty="0" smtClean="0"/>
              <a:t>Interim Comprehensive Assessments (ICAs)</a:t>
            </a:r>
          </a:p>
          <a:p>
            <a:pPr lvl="1"/>
            <a:r>
              <a:rPr lang="en-US" dirty="0" smtClean="0"/>
              <a:t>Interim Assessment Blocks (IABs)</a:t>
            </a:r>
          </a:p>
          <a:p>
            <a:r>
              <a:rPr lang="en-US" dirty="0" smtClean="0"/>
              <a:t>What </a:t>
            </a:r>
            <a:r>
              <a:rPr lang="en-US" dirty="0"/>
              <a:t>interims are NOT</a:t>
            </a:r>
          </a:p>
          <a:p>
            <a:r>
              <a:rPr lang="en-US" dirty="0" smtClean="0"/>
              <a:t>Purpose of interim </a:t>
            </a:r>
            <a:r>
              <a:rPr lang="en-US" dirty="0"/>
              <a:t>a</a:t>
            </a:r>
            <a:r>
              <a:rPr lang="en-US" dirty="0" smtClean="0"/>
              <a:t>ssessments</a:t>
            </a:r>
          </a:p>
          <a:p>
            <a:r>
              <a:rPr lang="en-US" dirty="0" smtClean="0"/>
              <a:t>Hand scoring</a:t>
            </a:r>
          </a:p>
          <a:p>
            <a:r>
              <a:rPr lang="en-US" dirty="0" smtClean="0"/>
              <a:t>Reports</a:t>
            </a:r>
          </a:p>
          <a:p>
            <a:r>
              <a:rPr lang="en-US" dirty="0" smtClean="0"/>
              <a:t>Enhancements 2015-2016</a:t>
            </a:r>
          </a:p>
          <a:p>
            <a:r>
              <a:rPr lang="en-US" dirty="0"/>
              <a:t>WV Diagnostics</a:t>
            </a:r>
          </a:p>
          <a:p>
            <a:r>
              <a:rPr lang="en-US" dirty="0" smtClean="0"/>
              <a:t>What diagnostics are NOT</a:t>
            </a:r>
          </a:p>
          <a:p>
            <a:r>
              <a:rPr lang="en-US" dirty="0" smtClean="0"/>
              <a:t>Purpose of diagnostic assessments</a:t>
            </a:r>
          </a:p>
          <a:p>
            <a:r>
              <a:rPr lang="en-US" dirty="0" smtClean="0"/>
              <a:t>Reports</a:t>
            </a:r>
          </a:p>
          <a:p>
            <a:r>
              <a:rPr lang="en-US" dirty="0" smtClean="0"/>
              <a:t>Next Steps</a:t>
            </a:r>
          </a:p>
          <a:p>
            <a:endParaRPr lang="en-US" dirty="0" smtClean="0"/>
          </a:p>
          <a:p>
            <a:endParaRPr lang="en-US" dirty="0"/>
          </a:p>
        </p:txBody>
      </p:sp>
    </p:spTree>
    <p:extLst>
      <p:ext uri="{BB962C8B-B14F-4D97-AF65-F5344CB8AC3E}">
        <p14:creationId xmlns:p14="http://schemas.microsoft.com/office/powerpoint/2010/main" val="2078125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WV Diagnostic Reports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8052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WV Diagnostics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73965" y="2071798"/>
            <a:ext cx="5996070" cy="4572000"/>
          </a:xfrm>
          <a:prstGeom prst="rect">
            <a:avLst/>
          </a:prstGeom>
        </p:spPr>
      </p:pic>
    </p:spTree>
    <p:extLst>
      <p:ext uri="{BB962C8B-B14F-4D97-AF65-F5344CB8AC3E}">
        <p14:creationId xmlns:p14="http://schemas.microsoft.com/office/powerpoint/2010/main" val="4190258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WV Diagnostics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794477" y="2035939"/>
            <a:ext cx="7919217" cy="4754880"/>
          </a:xfrm>
          <a:prstGeom prst="rect">
            <a:avLst/>
          </a:prstGeom>
        </p:spPr>
      </p:pic>
    </p:spTree>
    <p:extLst>
      <p:ext uri="{BB962C8B-B14F-4D97-AF65-F5344CB8AC3E}">
        <p14:creationId xmlns:p14="http://schemas.microsoft.com/office/powerpoint/2010/main" val="2638482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Next Steps:  Using Interims and Diagnostics</a:t>
            </a:r>
            <a:endParaRPr lang="en-US" dirty="0"/>
          </a:p>
        </p:txBody>
      </p:sp>
      <p:sp>
        <p:nvSpPr>
          <p:cNvPr id="3" name="Content Placeholder 2"/>
          <p:cNvSpPr>
            <a:spLocks noGrp="1"/>
          </p:cNvSpPr>
          <p:nvPr>
            <p:ph idx="1"/>
          </p:nvPr>
        </p:nvSpPr>
        <p:spPr>
          <a:xfrm>
            <a:off x="228600" y="1905000"/>
            <a:ext cx="8458200" cy="4953000"/>
          </a:xfrm>
        </p:spPr>
        <p:txBody>
          <a:bodyPr>
            <a:normAutofit fontScale="77500" lnSpcReduction="20000"/>
          </a:bodyPr>
          <a:lstStyle/>
          <a:p>
            <a:r>
              <a:rPr lang="en-US" dirty="0" smtClean="0"/>
              <a:t>September 15, 2015 is the “opening” of both.</a:t>
            </a:r>
          </a:p>
          <a:p>
            <a:r>
              <a:rPr lang="en-US" b="1" dirty="0" smtClean="0"/>
              <a:t>All</a:t>
            </a:r>
            <a:r>
              <a:rPr lang="en-US" dirty="0" smtClean="0"/>
              <a:t> embedded designated supports and accommodations for students, such as text-to-speech will be available to students taking </a:t>
            </a:r>
            <a:r>
              <a:rPr lang="en-US" b="1" dirty="0" smtClean="0"/>
              <a:t>interims</a:t>
            </a:r>
            <a:r>
              <a:rPr lang="en-US" dirty="0" smtClean="0"/>
              <a:t>.</a:t>
            </a:r>
          </a:p>
          <a:p>
            <a:r>
              <a:rPr lang="en-US" dirty="0" smtClean="0"/>
              <a:t>Diagnostics only have embedded </a:t>
            </a:r>
            <a:r>
              <a:rPr lang="en-US" b="1" dirty="0" smtClean="0"/>
              <a:t>text-to-speech (P01)</a:t>
            </a:r>
            <a:r>
              <a:rPr lang="en-US" dirty="0" smtClean="0"/>
              <a:t>.</a:t>
            </a:r>
          </a:p>
          <a:p>
            <a:r>
              <a:rPr lang="en-US" dirty="0" smtClean="0"/>
              <a:t>Remember, teachers will have to hand score any constructed response (ELA and math PTs) and essays (ELA) before reports will appear.</a:t>
            </a:r>
          </a:p>
          <a:p>
            <a:r>
              <a:rPr lang="en-US" dirty="0" smtClean="0"/>
              <a:t>Principals will have to associate teachers to students for the 2015-2016 year by creating/managing rosters for the Online Reporting System.  Must wait until your county has sent WVEIS promotional file and TIDE has uploaded the file.  </a:t>
            </a:r>
            <a:endParaRPr lang="en-US" dirty="0"/>
          </a:p>
        </p:txBody>
      </p:sp>
    </p:spTree>
    <p:extLst>
      <p:ext uri="{BB962C8B-B14F-4D97-AF65-F5344CB8AC3E}">
        <p14:creationId xmlns:p14="http://schemas.microsoft.com/office/powerpoint/2010/main" val="3669577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42272"/>
            <a:ext cx="8229600" cy="1143000"/>
          </a:xfrm>
        </p:spPr>
        <p:txBody>
          <a:bodyPr/>
          <a:lstStyle/>
          <a:p>
            <a:r>
              <a:rPr lang="en-US" dirty="0" smtClean="0"/>
              <a:t>Interim Assessments</a:t>
            </a:r>
            <a:endParaRPr lang="en-US" dirty="0"/>
          </a:p>
        </p:txBody>
      </p:sp>
      <p:sp>
        <p:nvSpPr>
          <p:cNvPr id="3" name="Content Placeholder 2"/>
          <p:cNvSpPr>
            <a:spLocks noGrp="1"/>
          </p:cNvSpPr>
          <p:nvPr>
            <p:ph idx="1"/>
          </p:nvPr>
        </p:nvSpPr>
        <p:spPr>
          <a:xfrm>
            <a:off x="457200" y="1552575"/>
            <a:ext cx="4991100" cy="4573587"/>
          </a:xfrm>
        </p:spPr>
        <p:txBody>
          <a:bodyPr>
            <a:normAutofit fontScale="92500" lnSpcReduction="10000"/>
          </a:bodyPr>
          <a:lstStyle/>
          <a:p>
            <a:r>
              <a:rPr lang="en-US" dirty="0" smtClean="0"/>
              <a:t>Interim Comprehensive Assessments (ICAs)</a:t>
            </a:r>
          </a:p>
          <a:p>
            <a:r>
              <a:rPr lang="en-US" dirty="0" smtClean="0"/>
              <a:t>Interim Assessment Blocks (IABs)</a:t>
            </a:r>
          </a:p>
          <a:p>
            <a:r>
              <a:rPr lang="en-US" dirty="0" smtClean="0"/>
              <a:t>Not the same as Practice Tests.</a:t>
            </a:r>
          </a:p>
          <a:p>
            <a:r>
              <a:rPr lang="en-US" dirty="0" smtClean="0"/>
              <a:t>Access through the WV Portal</a:t>
            </a:r>
          </a:p>
          <a:p>
            <a:pPr lvl="1"/>
            <a:r>
              <a:rPr lang="en-US" dirty="0" smtClean="0"/>
              <a:t>Operational Test Administration</a:t>
            </a:r>
          </a:p>
        </p:txBody>
      </p:sp>
      <p:pic>
        <p:nvPicPr>
          <p:cNvPr id="4" name="Picture 3"/>
          <p:cNvPicPr>
            <a:picLocks noChangeAspect="1"/>
          </p:cNvPicPr>
          <p:nvPr/>
        </p:nvPicPr>
        <p:blipFill>
          <a:blip r:embed="rId2"/>
          <a:stretch>
            <a:fillRect/>
          </a:stretch>
        </p:blipFill>
        <p:spPr>
          <a:xfrm>
            <a:off x="5310188" y="3553765"/>
            <a:ext cx="3833812" cy="3218509"/>
          </a:xfrm>
          <a:prstGeom prst="rect">
            <a:avLst/>
          </a:prstGeom>
        </p:spPr>
      </p:pic>
      <p:pic>
        <p:nvPicPr>
          <p:cNvPr id="5" name="Picture 4"/>
          <p:cNvPicPr>
            <a:picLocks noChangeAspect="1"/>
          </p:cNvPicPr>
          <p:nvPr/>
        </p:nvPicPr>
        <p:blipFill>
          <a:blip r:embed="rId3"/>
          <a:stretch>
            <a:fillRect/>
          </a:stretch>
        </p:blipFill>
        <p:spPr>
          <a:xfrm>
            <a:off x="6140311" y="16779"/>
            <a:ext cx="2841764" cy="3557587"/>
          </a:xfrm>
          <a:prstGeom prst="rect">
            <a:avLst/>
          </a:prstGeom>
        </p:spPr>
      </p:pic>
    </p:spTree>
    <p:extLst>
      <p:ext uri="{BB962C8B-B14F-4D97-AF65-F5344CB8AC3E}">
        <p14:creationId xmlns:p14="http://schemas.microsoft.com/office/powerpoint/2010/main" val="47881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hlinkClick r:id="rId2"/>
              </a:rPr>
              <a:t>slmurrell@k12.wv.us</a:t>
            </a:r>
            <a:endParaRPr lang="en-US" dirty="0" smtClean="0"/>
          </a:p>
          <a:p>
            <a:r>
              <a:rPr lang="en-US" dirty="0" smtClean="0"/>
              <a:t>Handouts available on Stacey’s OneDrive</a:t>
            </a:r>
          </a:p>
          <a:p>
            <a:r>
              <a:rPr lang="en-US" u="sng">
                <a:hlinkClick r:id="rId3"/>
              </a:rPr>
              <a:t>http://tinyurl.com/wvnxg-interims</a:t>
            </a:r>
            <a:r>
              <a:rPr lang="en-US"/>
              <a:t> </a:t>
            </a:r>
            <a:r>
              <a:rPr lang="en-US" smtClean="0"/>
              <a:t> </a:t>
            </a:r>
            <a:endParaRPr lang="en-US" dirty="0" smtClean="0"/>
          </a:p>
        </p:txBody>
      </p:sp>
    </p:spTree>
    <p:extLst>
      <p:ext uri="{BB962C8B-B14F-4D97-AF65-F5344CB8AC3E}">
        <p14:creationId xmlns:p14="http://schemas.microsoft.com/office/powerpoint/2010/main" val="485913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Interims are NOT</a:t>
            </a:r>
            <a:endParaRPr lang="en-US" dirty="0"/>
          </a:p>
        </p:txBody>
      </p:sp>
      <p:sp>
        <p:nvSpPr>
          <p:cNvPr id="3" name="Content Placeholder 2"/>
          <p:cNvSpPr>
            <a:spLocks noGrp="1"/>
          </p:cNvSpPr>
          <p:nvPr>
            <p:ph idx="1"/>
          </p:nvPr>
        </p:nvSpPr>
        <p:spPr>
          <a:xfrm>
            <a:off x="228600" y="2156685"/>
            <a:ext cx="8458200" cy="4396515"/>
          </a:xfrm>
        </p:spPr>
        <p:txBody>
          <a:bodyPr>
            <a:normAutofit/>
          </a:bodyPr>
          <a:lstStyle/>
          <a:p>
            <a:r>
              <a:rPr lang="en-US" dirty="0"/>
              <a:t>The tests are </a:t>
            </a:r>
            <a:r>
              <a:rPr lang="en-US" dirty="0" smtClean="0"/>
              <a:t>NOT required or mandated by WVDE.</a:t>
            </a:r>
            <a:endParaRPr lang="en-US" dirty="0"/>
          </a:p>
          <a:p>
            <a:r>
              <a:rPr lang="en-US" dirty="0" smtClean="0"/>
              <a:t>The interims are NOT benchmarks.</a:t>
            </a:r>
          </a:p>
          <a:p>
            <a:r>
              <a:rPr lang="en-US" dirty="0" smtClean="0"/>
              <a:t>There is NOT a WVDE-set or mandated schedule for administering interims.</a:t>
            </a:r>
          </a:p>
          <a:p>
            <a:r>
              <a:rPr lang="en-US" dirty="0" smtClean="0"/>
              <a:t>There is NOT a WVDE-mandated plan for aligning curriculum to interims.</a:t>
            </a:r>
            <a:endParaRPr lang="en-US" dirty="0"/>
          </a:p>
        </p:txBody>
      </p:sp>
    </p:spTree>
    <p:extLst>
      <p:ext uri="{BB962C8B-B14F-4D97-AF65-F5344CB8AC3E}">
        <p14:creationId xmlns:p14="http://schemas.microsoft.com/office/powerpoint/2010/main" val="312487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b="1" dirty="0" smtClean="0"/>
              <a:t>Purpose</a:t>
            </a:r>
            <a:r>
              <a:rPr lang="en-US" dirty="0"/>
              <a:t/>
            </a:r>
            <a:br>
              <a:rPr lang="en-US" dirty="0"/>
            </a:br>
            <a:endParaRPr lang="en-US" dirty="0"/>
          </a:p>
        </p:txBody>
      </p:sp>
      <p:sp>
        <p:nvSpPr>
          <p:cNvPr id="3" name="Content Placeholder 2"/>
          <p:cNvSpPr>
            <a:spLocks noGrp="1"/>
          </p:cNvSpPr>
          <p:nvPr>
            <p:ph idx="1"/>
          </p:nvPr>
        </p:nvSpPr>
        <p:spPr>
          <a:xfrm>
            <a:off x="457200" y="2339454"/>
            <a:ext cx="8229600" cy="3969477"/>
          </a:xfrm>
        </p:spPr>
        <p:txBody>
          <a:bodyPr>
            <a:normAutofit fontScale="92500" lnSpcReduction="10000"/>
          </a:bodyPr>
          <a:lstStyle/>
          <a:p>
            <a:r>
              <a:rPr lang="en-US" dirty="0"/>
              <a:t>The purpose of the WV Interim Assessments is to support teaching and learning throughout the year</a:t>
            </a:r>
            <a:r>
              <a:rPr lang="en-US" dirty="0" smtClean="0"/>
              <a:t>.</a:t>
            </a:r>
          </a:p>
          <a:p>
            <a:pPr lvl="1"/>
            <a:r>
              <a:rPr lang="en-US" dirty="0" smtClean="0"/>
              <a:t>Experience a clone of the summative test</a:t>
            </a:r>
          </a:p>
          <a:p>
            <a:pPr lvl="1"/>
            <a:r>
              <a:rPr lang="en-US" dirty="0" smtClean="0"/>
              <a:t>Focus on targets/skills, fewer questions</a:t>
            </a:r>
          </a:p>
          <a:p>
            <a:pPr lvl="1"/>
            <a:r>
              <a:rPr lang="en-US" dirty="0" smtClean="0"/>
              <a:t>Receive reports that provide feedback on assessment claims and targets</a:t>
            </a:r>
          </a:p>
          <a:p>
            <a:r>
              <a:rPr lang="en-US" dirty="0" smtClean="0"/>
              <a:t>Available for ELA and math, grades 3-11</a:t>
            </a:r>
            <a:r>
              <a:rPr lang="en-US" dirty="0"/>
              <a:t/>
            </a:r>
            <a:br>
              <a:rPr lang="en-US" dirty="0"/>
            </a:br>
            <a:endParaRPr lang="en-US" dirty="0"/>
          </a:p>
        </p:txBody>
      </p:sp>
    </p:spTree>
    <p:extLst>
      <p:ext uri="{BB962C8B-B14F-4D97-AF65-F5344CB8AC3E}">
        <p14:creationId xmlns:p14="http://schemas.microsoft.com/office/powerpoint/2010/main" val="140336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b="1" dirty="0" smtClean="0"/>
              <a:t>Question Development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D</a:t>
            </a:r>
            <a:r>
              <a:rPr lang="en-US" dirty="0" smtClean="0"/>
              <a:t>eveloped </a:t>
            </a:r>
            <a:r>
              <a:rPr lang="en-US" dirty="0"/>
              <a:t>using the same conditions, protocols, and review procedures as the West Virginia General Summative Assessment items.  </a:t>
            </a:r>
            <a:endParaRPr lang="en-US" dirty="0" smtClean="0"/>
          </a:p>
          <a:p>
            <a:r>
              <a:rPr lang="en-US" dirty="0" smtClean="0"/>
              <a:t>This </a:t>
            </a:r>
            <a:r>
              <a:rPr lang="en-US" dirty="0"/>
              <a:t>means the Interim items assess the WV </a:t>
            </a:r>
            <a:r>
              <a:rPr lang="en-US" dirty="0" err="1"/>
              <a:t>NxG</a:t>
            </a:r>
            <a:r>
              <a:rPr lang="en-US" dirty="0"/>
              <a:t> standards, were designed using principles of Universal Design, and provide evidence to support </a:t>
            </a:r>
            <a:r>
              <a:rPr lang="en-US" dirty="0" smtClean="0"/>
              <a:t>ELA/literacy </a:t>
            </a:r>
            <a:r>
              <a:rPr lang="en-US" dirty="0"/>
              <a:t>and </a:t>
            </a:r>
            <a:r>
              <a:rPr lang="en-US" dirty="0" smtClean="0"/>
              <a:t>math claims.  </a:t>
            </a:r>
            <a:endParaRPr lang="en-US" dirty="0"/>
          </a:p>
          <a:p>
            <a:endParaRPr lang="en-US" dirty="0"/>
          </a:p>
        </p:txBody>
      </p:sp>
    </p:spTree>
    <p:extLst>
      <p:ext uri="{BB962C8B-B14F-4D97-AF65-F5344CB8AC3E}">
        <p14:creationId xmlns:p14="http://schemas.microsoft.com/office/powerpoint/2010/main" val="239145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rmAutofit fontScale="90000"/>
          </a:bodyPr>
          <a:lstStyle/>
          <a:p>
            <a:r>
              <a:rPr lang="en-US" b="1" dirty="0" smtClean="0"/>
              <a:t>Non-public Tests Not Secure</a:t>
            </a:r>
            <a:r>
              <a:rPr lang="en-US" dirty="0"/>
              <a:t/>
            </a:r>
            <a:br>
              <a:rPr lang="en-US" dirty="0"/>
            </a:br>
            <a:endParaRPr lang="en-US" dirty="0"/>
          </a:p>
        </p:txBody>
      </p:sp>
      <p:sp>
        <p:nvSpPr>
          <p:cNvPr id="3" name="Content Placeholder 2"/>
          <p:cNvSpPr>
            <a:spLocks noGrp="1"/>
          </p:cNvSpPr>
          <p:nvPr>
            <p:ph idx="1"/>
          </p:nvPr>
        </p:nvSpPr>
        <p:spPr>
          <a:xfrm>
            <a:off x="381000" y="1981200"/>
            <a:ext cx="8229600" cy="3969477"/>
          </a:xfrm>
        </p:spPr>
        <p:txBody>
          <a:bodyPr>
            <a:normAutofit/>
          </a:bodyPr>
          <a:lstStyle/>
          <a:p>
            <a:r>
              <a:rPr lang="en-US" dirty="0" smtClean="0"/>
              <a:t>The </a:t>
            </a:r>
            <a:r>
              <a:rPr lang="en-US" dirty="0"/>
              <a:t>i</a:t>
            </a:r>
            <a:r>
              <a:rPr lang="en-US" dirty="0" smtClean="0"/>
              <a:t>nterim </a:t>
            </a:r>
            <a:r>
              <a:rPr lang="en-US" dirty="0"/>
              <a:t>a</a:t>
            </a:r>
            <a:r>
              <a:rPr lang="en-US" dirty="0" smtClean="0"/>
              <a:t>ssessments </a:t>
            </a:r>
            <a:r>
              <a:rPr lang="en-US" dirty="0"/>
              <a:t>are not released to the </a:t>
            </a:r>
            <a:r>
              <a:rPr lang="en-US" dirty="0" smtClean="0"/>
              <a:t>public.</a:t>
            </a:r>
          </a:p>
          <a:p>
            <a:r>
              <a:rPr lang="en-US" dirty="0" smtClean="0"/>
              <a:t>WVDE purchased interim tests.</a:t>
            </a:r>
          </a:p>
          <a:p>
            <a:r>
              <a:rPr lang="en-US" dirty="0" smtClean="0"/>
              <a:t>The tests are not secure, but they should be kept offline (consider social media).</a:t>
            </a:r>
          </a:p>
          <a:p>
            <a:endParaRPr lang="en-US" dirty="0"/>
          </a:p>
        </p:txBody>
      </p:sp>
    </p:spTree>
    <p:extLst>
      <p:ext uri="{BB962C8B-B14F-4D97-AF65-F5344CB8AC3E}">
        <p14:creationId xmlns:p14="http://schemas.microsoft.com/office/powerpoint/2010/main" val="127854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b="1" dirty="0" smtClean="0"/>
              <a:t>Types of Interims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There </a:t>
            </a:r>
            <a:r>
              <a:rPr lang="en-US" dirty="0"/>
              <a:t>are two types of interim assessments.  </a:t>
            </a:r>
          </a:p>
          <a:p>
            <a:pPr lvl="1"/>
            <a:r>
              <a:rPr lang="en-US" dirty="0"/>
              <a:t>The </a:t>
            </a:r>
            <a:r>
              <a:rPr lang="en-US" b="1" dirty="0"/>
              <a:t>Interim Comprehensive Assessments (ICAs) </a:t>
            </a:r>
            <a:r>
              <a:rPr lang="en-US" dirty="0"/>
              <a:t>use the same test blueprints as the WV General Summative Assessment and assess the same standards.</a:t>
            </a:r>
          </a:p>
          <a:p>
            <a:pPr lvl="1"/>
            <a:r>
              <a:rPr lang="en-US" dirty="0"/>
              <a:t>The </a:t>
            </a:r>
            <a:r>
              <a:rPr lang="en-US" b="1" dirty="0"/>
              <a:t>Interim Assessment Blocks (IABs) </a:t>
            </a:r>
            <a:r>
              <a:rPr lang="en-US" dirty="0"/>
              <a:t>focus on smaller sets of targets and are more flexible to better support instruction.</a:t>
            </a:r>
          </a:p>
          <a:p>
            <a:endParaRPr lang="en-US" dirty="0"/>
          </a:p>
        </p:txBody>
      </p:sp>
    </p:spTree>
    <p:extLst>
      <p:ext uri="{BB962C8B-B14F-4D97-AF65-F5344CB8AC3E}">
        <p14:creationId xmlns:p14="http://schemas.microsoft.com/office/powerpoint/2010/main" val="146640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4" y="1295400"/>
            <a:ext cx="8991600" cy="1143000"/>
          </a:xfrm>
        </p:spPr>
        <p:txBody>
          <a:bodyPr>
            <a:normAutofit fontScale="90000"/>
          </a:bodyPr>
          <a:lstStyle/>
          <a:p>
            <a:r>
              <a:rPr lang="en-US" b="1" dirty="0" smtClean="0"/>
              <a:t>Interim </a:t>
            </a:r>
            <a:r>
              <a:rPr lang="en-US" b="1" dirty="0"/>
              <a:t>Comprehensive Assessments (ICAs</a:t>
            </a:r>
            <a:r>
              <a:rPr lang="en-US" b="1" dirty="0" smtClean="0"/>
              <a:t>)</a:t>
            </a:r>
            <a:r>
              <a:rPr lang="en-US" dirty="0"/>
              <a:t/>
            </a:r>
            <a:br>
              <a:rPr lang="en-US" dirty="0"/>
            </a:br>
            <a:endParaRPr lang="en-US" dirty="0"/>
          </a:p>
        </p:txBody>
      </p:sp>
      <p:sp>
        <p:nvSpPr>
          <p:cNvPr id="3" name="Content Placeholder 2"/>
          <p:cNvSpPr>
            <a:spLocks noGrp="1"/>
          </p:cNvSpPr>
          <p:nvPr>
            <p:ph idx="1"/>
          </p:nvPr>
        </p:nvSpPr>
        <p:spPr>
          <a:xfrm>
            <a:off x="93260" y="2392907"/>
            <a:ext cx="8428346" cy="4411638"/>
          </a:xfrm>
        </p:spPr>
        <p:txBody>
          <a:bodyPr>
            <a:normAutofit fontScale="85000" lnSpcReduction="20000"/>
          </a:bodyPr>
          <a:lstStyle/>
          <a:p>
            <a:r>
              <a:rPr lang="en-US" dirty="0" smtClean="0"/>
              <a:t>Have </a:t>
            </a:r>
            <a:r>
              <a:rPr lang="en-US" dirty="0"/>
              <a:t>the same testing blueprint as the general summative assessment and mirrors the summative testing </a:t>
            </a:r>
            <a:r>
              <a:rPr lang="en-US" dirty="0" smtClean="0"/>
              <a:t>experience</a:t>
            </a:r>
          </a:p>
          <a:p>
            <a:r>
              <a:rPr lang="en-US" dirty="0" smtClean="0"/>
              <a:t>Have the same item </a:t>
            </a:r>
            <a:r>
              <a:rPr lang="en-US" dirty="0"/>
              <a:t>types and formats, including performance </a:t>
            </a:r>
            <a:r>
              <a:rPr lang="en-US" dirty="0" smtClean="0"/>
              <a:t>tasks </a:t>
            </a:r>
          </a:p>
          <a:p>
            <a:r>
              <a:rPr lang="en-US" dirty="0" smtClean="0"/>
              <a:t>Give students an </a:t>
            </a:r>
            <a:r>
              <a:rPr lang="en-US" dirty="0"/>
              <a:t>overall scale score, an overall performance level designation, and claim-level </a:t>
            </a:r>
            <a:r>
              <a:rPr lang="en-US" dirty="0" smtClean="0"/>
              <a:t>information- same as summative student report</a:t>
            </a:r>
          </a:p>
          <a:p>
            <a:r>
              <a:rPr lang="en-US" dirty="0" smtClean="0"/>
              <a:t>Claim Performance Results </a:t>
            </a:r>
            <a:r>
              <a:rPr lang="en-US" dirty="0"/>
              <a:t>are reported as “Below Standard,” At/Near Standard,” and “Above Standard</a:t>
            </a:r>
            <a:r>
              <a:rPr lang="en-US" dirty="0" smtClean="0"/>
              <a:t>.”</a:t>
            </a:r>
            <a:endParaRPr lang="en-US" dirty="0"/>
          </a:p>
        </p:txBody>
      </p:sp>
    </p:spTree>
    <p:extLst>
      <p:ext uri="{BB962C8B-B14F-4D97-AF65-F5344CB8AC3E}">
        <p14:creationId xmlns:p14="http://schemas.microsoft.com/office/powerpoint/2010/main" val="3606517361"/>
      </p:ext>
    </p:extLst>
  </p:cSld>
  <p:clrMapOvr>
    <a:masterClrMapping/>
  </p:clrMapOvr>
</p:sld>
</file>

<file path=ppt/theme/theme1.xml><?xml version="1.0" encoding="utf-8"?>
<a:theme xmlns:a="http://schemas.openxmlformats.org/drawingml/2006/main" name="2014WVDE_Official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14WVDE_OfficialPPT">
  <a:themeElements>
    <a:clrScheme name="One Voice Colors">
      <a:dk1>
        <a:sysClr val="windowText" lastClr="000000"/>
      </a:dk1>
      <a:lt1>
        <a:sysClr val="window" lastClr="FFFFFF"/>
      </a:lt1>
      <a:dk2>
        <a:srgbClr val="1F497D"/>
      </a:dk2>
      <a:lt2>
        <a:srgbClr val="EEECE1"/>
      </a:lt2>
      <a:accent1>
        <a:srgbClr val="1440BC"/>
      </a:accent1>
      <a:accent2>
        <a:srgbClr val="800080"/>
      </a:accent2>
      <a:accent3>
        <a:srgbClr val="70C054"/>
      </a:accent3>
      <a:accent4>
        <a:srgbClr val="F79646"/>
      </a:accent4>
      <a:accent5>
        <a:srgbClr val="29B7E9"/>
      </a:accent5>
      <a:accent6>
        <a:srgbClr val="FE19FF"/>
      </a:accent6>
      <a:hlink>
        <a:srgbClr val="0000FF"/>
      </a:hlink>
      <a:folHlink>
        <a:srgbClr val="E36C0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2014WVDE_OfficialPPT</Template>
  <TotalTime>1139</TotalTime>
  <Words>1430</Words>
  <Application>Microsoft Office PowerPoint</Application>
  <PresentationFormat>On-screen Show (4:3)</PresentationFormat>
  <Paragraphs>132</Paragraphs>
  <Slides>35</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35</vt:i4>
      </vt:variant>
    </vt:vector>
  </HeadingPairs>
  <TitlesOfParts>
    <vt:vector size="48" baseType="lpstr">
      <vt:lpstr>ＭＳ Ｐゴシック</vt:lpstr>
      <vt:lpstr>Arial</vt:lpstr>
      <vt:lpstr>Arial Narrow</vt:lpstr>
      <vt:lpstr>Calibri</vt:lpstr>
      <vt:lpstr>Courier New</vt:lpstr>
      <vt:lpstr>Franklin Gothic Book</vt:lpstr>
      <vt:lpstr>Franklin Gothic Demi</vt:lpstr>
      <vt:lpstr>FranklinGothic</vt:lpstr>
      <vt:lpstr>Wingdings</vt:lpstr>
      <vt:lpstr>2014WVDE_OfficialPPT</vt:lpstr>
      <vt:lpstr>Basic</vt:lpstr>
      <vt:lpstr>1_Basic</vt:lpstr>
      <vt:lpstr>1_2014WVDE_OfficialPPT</vt:lpstr>
      <vt:lpstr>Welcome to the Interim Assessment Training</vt:lpstr>
      <vt:lpstr>West Virginia Interim Assessments for Teachers</vt:lpstr>
      <vt:lpstr>Agenda</vt:lpstr>
      <vt:lpstr>Interims are NOT</vt:lpstr>
      <vt:lpstr>Purpose </vt:lpstr>
      <vt:lpstr>Question Development </vt:lpstr>
      <vt:lpstr>Non-public Tests Not Secure </vt:lpstr>
      <vt:lpstr>Types of Interims </vt:lpstr>
      <vt:lpstr>Interim Comprehensive Assessments (ICAs) </vt:lpstr>
      <vt:lpstr>Interim Assessment Blocks (IABs) </vt:lpstr>
      <vt:lpstr>Administration </vt:lpstr>
      <vt:lpstr>Scoring </vt:lpstr>
      <vt:lpstr>Interim Reports</vt:lpstr>
      <vt:lpstr>Interim Comprehensive Assessments (ICAs)</vt:lpstr>
      <vt:lpstr>Interim Comprehensive Assessments (ICAs)</vt:lpstr>
      <vt:lpstr>Interim Comprehensive Assessments (ICAs)</vt:lpstr>
      <vt:lpstr>Interim Assessment Blocks (IABs)</vt:lpstr>
      <vt:lpstr>Interim Assessment Blocks (IABs)</vt:lpstr>
      <vt:lpstr>Interim Assessment Blocks (IABs)</vt:lpstr>
      <vt:lpstr> Interim Enhancements for 2015-2016</vt:lpstr>
      <vt:lpstr>WV Diagnostic Assessments</vt:lpstr>
      <vt:lpstr>Diagnostics are NOT</vt:lpstr>
      <vt:lpstr>Purpose</vt:lpstr>
      <vt:lpstr>WV Diagnostics</vt:lpstr>
      <vt:lpstr>Developed</vt:lpstr>
      <vt:lpstr>What are the Diagnostics?</vt:lpstr>
      <vt:lpstr>Why use a Diagnostic?   Reason One</vt:lpstr>
      <vt:lpstr>Why use a Diagnostic? Reason Two</vt:lpstr>
      <vt:lpstr>Shortcomings of Diagnostics</vt:lpstr>
      <vt:lpstr>WV Diagnostic Reports</vt:lpstr>
      <vt:lpstr>WV Diagnostics</vt:lpstr>
      <vt:lpstr>WV Diagnostics</vt:lpstr>
      <vt:lpstr>Next Steps:  Using Interims and Diagnostics</vt:lpstr>
      <vt:lpstr>Interim Assessments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BCipoletti</dc:creator>
  <cp:lastModifiedBy>Stacey Murrell</cp:lastModifiedBy>
  <cp:revision>110</cp:revision>
  <cp:lastPrinted>2015-07-21T16:36:09Z</cp:lastPrinted>
  <dcterms:created xsi:type="dcterms:W3CDTF">2014-12-01T18:40:00Z</dcterms:created>
  <dcterms:modified xsi:type="dcterms:W3CDTF">2015-09-24T14:24:12Z</dcterms:modified>
</cp:coreProperties>
</file>