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A5C623-2495-477D-80AC-15DCCBCAC5AF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0887E1-4666-4977-934F-573FA2F8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Sample:</a:t>
            </a:r>
            <a:r>
              <a:rPr lang="en-US" baseline="0" dirty="0" smtClean="0"/>
              <a:t> </a:t>
            </a:r>
            <a:r>
              <a:rPr lang="en-US" dirty="0" smtClean="0"/>
              <a:t>Completed</a:t>
            </a:r>
            <a:r>
              <a:rPr lang="en-US" baseline="0" dirty="0" smtClean="0"/>
              <a:t> annotated CAP Progression document…completing one column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C36A-6302-4A57-A272-CCF756DB5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7896" y="152922"/>
            <a:ext cx="2640211" cy="6555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98" y="154043"/>
            <a:ext cx="8940105" cy="6553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1" y="2052960"/>
            <a:ext cx="26416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620BDE6-29F7-42AB-9496-92CB5BF682F5}" type="datetime1">
              <a:rPr lang="en-US">
                <a:solidFill>
                  <a:srgbClr val="E7DEC9"/>
                </a:solidFill>
              </a:rPr>
              <a:pPr>
                <a:defRPr/>
              </a:pPr>
              <a:t>2/13/2015</a:t>
            </a:fld>
            <a:endParaRPr lang="en-US" dirty="0">
              <a:solidFill>
                <a:srgbClr val="E7DEC9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382D1E-E849-4509-B7DD-BFDF8391C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9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9461-E3EB-40CD-B93F-E5CBBBD8E0BA}" type="datetimeFigureOut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3E78F01-CC22-4969-847A-5D4D18F71430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98" y="147346"/>
            <a:ext cx="8940105" cy="6556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7895" y="147346"/>
            <a:ext cx="2607469" cy="65566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1" y="274645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6847-4DF5-4C52-BD2F-7F11C97F80BF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07ADCA9-90E6-447B-BFD9-1FDFCCB42A2B}" type="slidenum">
              <a:rPr lang="en-US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8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5328-9B62-426C-80DB-C2401BF6B742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ACB480C-2D80-42FF-A11F-693E8C736079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7896" y="152922"/>
            <a:ext cx="2640211" cy="6555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98" y="154043"/>
            <a:ext cx="8940105" cy="6553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8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1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49BA66-6C17-4E78-9941-B2BB8B823195}" type="datetime1">
              <a:rPr lang="en-US"/>
              <a:pPr>
                <a:defRPr/>
              </a:pPr>
              <a:t>2/13/2015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9C19DD-B93E-45AC-9C7F-1B14F2B19A73}" type="slidenum">
              <a:rPr lang="en-US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D8CF-87C5-4AC2-BBE1-9F932F8EE179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8162DCE-3A13-45D0-B54A-A85A7EE5BCF6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6787-3388-43F6-9AC2-C211FCDEFDBD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C4F928-A32F-43B0-8746-2BEAB3E7F80B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9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4339-C7BA-4AAE-A2D7-636C5D9B43F9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DFB257-418E-4B5A-AFB2-D843572CBE90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96" y="150695"/>
            <a:ext cx="11775281" cy="6556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6DA7-772B-4CAD-A4C7-482030070C53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AF14E7F-8275-4AD3-802B-54F1832F11BA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7896" y="150695"/>
            <a:ext cx="2640211" cy="6556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203898" y="152922"/>
            <a:ext cx="8940105" cy="6552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304807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A635-AD23-4213-81A6-F991E4DD53B4}" type="datetime1">
              <a:rPr lang="en-US">
                <a:solidFill>
                  <a:srgbClr val="BF654C"/>
                </a:solidFill>
              </a:rPr>
              <a:pPr>
                <a:defRPr/>
              </a:pPr>
              <a:t>2/13/2015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902F46-E400-48CD-AFE7-670E84FFD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8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9347896" y="150695"/>
            <a:ext cx="2640211" cy="65566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1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1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1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B761-25B3-4360-8FF1-42B6B16B2B14}" type="datetime1">
              <a:rPr lang="en-US">
                <a:solidFill>
                  <a:srgbClr val="E7DEC9"/>
                </a:solidFill>
              </a:rPr>
              <a:pPr>
                <a:defRPr/>
              </a:pPr>
              <a:t>2/13/2015</a:t>
            </a:fld>
            <a:endParaRPr lang="en-US" dirty="0">
              <a:solidFill>
                <a:srgbClr val="E7DEC9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8AE6E7-8E2F-4715-8A7B-6EE17B1CAB6B}" type="slidenum">
              <a:rPr lang="en-US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896" y="1635256"/>
            <a:ext cx="11775281" cy="50452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95" y="152922"/>
            <a:ext cx="11751469" cy="1346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41062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04" y="356073"/>
            <a:ext cx="11175504" cy="1053703"/>
          </a:xfrm>
          <a:prstGeom prst="rect">
            <a:avLst/>
          </a:prstGeom>
        </p:spPr>
        <p:txBody>
          <a:bodyPr vert="horz" lIns="91411" tIns="45706" rIns="91411" bIns="45706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05" y="1718967"/>
            <a:ext cx="11211223" cy="4407917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110" y="6356828"/>
            <a:ext cx="2845593" cy="27347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 defTabSz="410625">
              <a:defRPr sz="1100">
                <a:solidFill>
                  <a:schemeClr val="tx2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9BFCCE-B349-4227-8647-6CF1C3805923}" type="datetime1">
              <a:rPr lang="en-US">
                <a:solidFill>
                  <a:srgbClr val="BF654C"/>
                </a:solidFill>
                <a:latin typeface="Helvetica Light" charset="0"/>
                <a:sym typeface="Helvetica Light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2/13/2015</a:t>
            </a:fld>
            <a:endParaRPr lang="en-US" dirty="0">
              <a:solidFill>
                <a:srgbClr val="BF654C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497" y="6356828"/>
            <a:ext cx="4469308" cy="27347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 defTabSz="410625">
              <a:defRPr sz="1100">
                <a:solidFill>
                  <a:schemeClr val="tx2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F654C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051" y="6354590"/>
            <a:ext cx="778371" cy="274588"/>
          </a:xfrm>
          <a:prstGeom prst="rect">
            <a:avLst/>
          </a:prstGeom>
          <a:ln w="19050">
            <a:noFill/>
          </a:ln>
        </p:spPr>
        <p:txBody>
          <a:bodyPr vert="horz" lIns="91411" tIns="45706" rIns="91411" bIns="45706" rtlCol="0" anchor="ctr"/>
          <a:lstStyle>
            <a:lvl1pPr algn="r" defTabSz="410625">
              <a:defRPr sz="1100">
                <a:solidFill>
                  <a:schemeClr val="tx2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20413C-0998-4C94-A782-22A9DD081DE1}" type="slidenum">
              <a:rPr lang="en-US">
                <a:solidFill>
                  <a:srgbClr val="BF654C"/>
                </a:solidFill>
                <a:latin typeface="Helvetica Light" charset="0"/>
                <a:sym typeface="Helvetica Light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BF654C"/>
              </a:solidFill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910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391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defTabSz="91391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defTabSz="91391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defTabSz="91391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321374" algn="ctr" defTabSz="91391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642750" algn="ctr" defTabSz="91391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964124" algn="ctr" defTabSz="91391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285500" algn="ctr" defTabSz="91391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392" indent="-227641" algn="l" defTabSz="91391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900" indent="-181888" algn="l" defTabSz="91391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409" indent="-181888" algn="l" defTabSz="913910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17" indent="-181888" algn="l" defTabSz="913910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8803" indent="-181888" algn="l" defTabSz="913910" rtl="0" eaLnBrk="0" fontAlgn="base" hangingPunct="0">
        <a:spcBef>
          <a:spcPct val="20000"/>
        </a:spcBef>
        <a:spcAft>
          <a:spcPct val="0"/>
        </a:spcAft>
        <a:buClr>
          <a:srgbClr val="475A8D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002" indent="-182824" algn="l" defTabSz="91411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239" indent="-182824" algn="l" defTabSz="91411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2474" indent="-182824" algn="l" defTabSz="91411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6710" indent="-182824" algn="l" defTabSz="914118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65" y="345808"/>
            <a:ext cx="7949455" cy="63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94" y="698114"/>
            <a:ext cx="6812789" cy="54027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686984" y="5775276"/>
            <a:ext cx="3583358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86967" y="4641205"/>
            <a:ext cx="4129980" cy="930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6968" y="4104308"/>
            <a:ext cx="3295055" cy="497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24918" y="2411016"/>
            <a:ext cx="3536156" cy="497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1706377" y="261971"/>
            <a:ext cx="2075594" cy="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32" tIns="32114" rIns="64232" bIns="32114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Example CAP Progression Doc: 3</a:t>
            </a:r>
            <a:r>
              <a:rPr lang="en-US" altLang="en-US" baseline="30000" dirty="0">
                <a:solidFill>
                  <a:prstClr val="black"/>
                </a:solidFill>
              </a:rPr>
              <a:t>rd</a:t>
            </a:r>
            <a:r>
              <a:rPr lang="en-US" altLang="en-US" dirty="0">
                <a:solidFill>
                  <a:prstClr val="black"/>
                </a:solidFill>
              </a:rPr>
              <a:t> Grade Civics</a:t>
            </a:r>
          </a:p>
        </p:txBody>
      </p:sp>
      <p:sp>
        <p:nvSpPr>
          <p:cNvPr id="38920" name="TextBox 2"/>
          <p:cNvSpPr txBox="1">
            <a:spLocks noChangeArrowheads="1"/>
          </p:cNvSpPr>
          <p:nvPr/>
        </p:nvSpPr>
        <p:spPr bwMode="auto">
          <a:xfrm>
            <a:off x="1724918" y="2411016"/>
            <a:ext cx="3536156" cy="4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32" tIns="32114" rIns="64232" bIns="32114">
            <a:spAutoFit/>
          </a:bodyPr>
          <a:lstStyle/>
          <a:p>
            <a:r>
              <a:rPr lang="en-US" altLang="en-US" sz="1400" dirty="0">
                <a:solidFill>
                  <a:prstClr val="black"/>
                </a:solidFill>
              </a:rPr>
              <a:t>1. Teachers review and rank the Next Gen CSO’s for the Action words – the “Verbs”.</a:t>
            </a:r>
          </a:p>
        </p:txBody>
      </p:sp>
      <p:sp>
        <p:nvSpPr>
          <p:cNvPr id="4" name="Right Arrow 3"/>
          <p:cNvSpPr/>
          <p:nvPr/>
        </p:nvSpPr>
        <p:spPr>
          <a:xfrm rot="4775630">
            <a:off x="4707217" y="3241691"/>
            <a:ext cx="1097227" cy="243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24" name="TextBox 4"/>
          <p:cNvSpPr txBox="1">
            <a:spLocks noChangeArrowheads="1"/>
          </p:cNvSpPr>
          <p:nvPr/>
        </p:nvSpPr>
        <p:spPr bwMode="auto">
          <a:xfrm>
            <a:off x="1782279" y="4096494"/>
            <a:ext cx="3999384" cy="4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32" tIns="32114" rIns="64232" bIns="32114">
            <a:spAutoFit/>
          </a:bodyPr>
          <a:lstStyle/>
          <a:p>
            <a:r>
              <a:rPr lang="en-US" altLang="en-US" sz="1400" dirty="0">
                <a:solidFill>
                  <a:prstClr val="black"/>
                </a:solidFill>
              </a:rPr>
              <a:t>2. Teachers review and rank key vocab</a:t>
            </a:r>
          </a:p>
          <a:p>
            <a:r>
              <a:rPr lang="en-US" altLang="en-US" sz="1400" dirty="0">
                <a:solidFill>
                  <a:prstClr val="black"/>
                </a:solidFill>
              </a:rPr>
              <a:t> and concepts.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84837" y="4363847"/>
            <a:ext cx="2553401" cy="19878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28" name="TextBox 6"/>
          <p:cNvSpPr txBox="1">
            <a:spLocks noChangeArrowheads="1"/>
          </p:cNvSpPr>
          <p:nvPr/>
        </p:nvSpPr>
        <p:spPr bwMode="auto">
          <a:xfrm>
            <a:off x="1686968" y="4649019"/>
            <a:ext cx="4205883" cy="9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32" tIns="32114" rIns="64232" bIns="32114">
            <a:spAutoFit/>
          </a:bodyPr>
          <a:lstStyle/>
          <a:p>
            <a:r>
              <a:rPr lang="en-US" altLang="en-US" sz="1400" dirty="0">
                <a:solidFill>
                  <a:prstClr val="black"/>
                </a:solidFill>
              </a:rPr>
              <a:t>3. Teachers extract language from the Performance Descriptors for Mastery and from their own expertise/experience for evidence of justifying mastery level work. 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37572" y="5357813"/>
            <a:ext cx="3019350" cy="16073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4232" tIns="32114" rIns="64232" bIns="321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30" name="TextBox 11"/>
          <p:cNvSpPr txBox="1">
            <a:spLocks noChangeArrowheads="1"/>
          </p:cNvSpPr>
          <p:nvPr/>
        </p:nvSpPr>
        <p:spPr bwMode="auto">
          <a:xfrm>
            <a:off x="1672591" y="5791489"/>
            <a:ext cx="3536157" cy="71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32" tIns="32114" rIns="64232" bIns="32114">
            <a:spAutoFit/>
          </a:bodyPr>
          <a:lstStyle/>
          <a:p>
            <a:r>
              <a:rPr lang="en-US" altLang="en-US" sz="1400" dirty="0">
                <a:solidFill>
                  <a:prstClr val="black"/>
                </a:solidFill>
              </a:rPr>
              <a:t>4. Finally, the link between grade levels is established, reviewed, and, if necessary, revised.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14" y="6145858"/>
            <a:ext cx="50564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ent-Up Arrow 4"/>
          <p:cNvSpPr/>
          <p:nvPr/>
        </p:nvSpPr>
        <p:spPr>
          <a:xfrm>
            <a:off x="5181600" y="5775275"/>
            <a:ext cx="4343400" cy="495742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Grid">
  <a:themeElements>
    <a:clrScheme name="Custom 8">
      <a:dk1>
        <a:sysClr val="windowText" lastClr="000000"/>
      </a:dk1>
      <a:lt1>
        <a:sysClr val="window" lastClr="FFFFFF"/>
      </a:lt1>
      <a:dk2>
        <a:srgbClr val="BF654C"/>
      </a:dk2>
      <a:lt2>
        <a:srgbClr val="E7DEC9"/>
      </a:lt2>
      <a:accent1>
        <a:srgbClr val="5369A5"/>
      </a:accent1>
      <a:accent2>
        <a:srgbClr val="FEB80A"/>
      </a:accent2>
      <a:accent3>
        <a:srgbClr val="C32D2E"/>
      </a:accent3>
      <a:accent4>
        <a:srgbClr val="84AA33"/>
      </a:accent4>
      <a:accent5>
        <a:srgbClr val="8F3900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BF654C"/>
    </a:dk2>
    <a:lt2>
      <a:srgbClr val="E7DEC9"/>
    </a:lt2>
    <a:accent1>
      <a:srgbClr val="5369A5"/>
    </a:accent1>
    <a:accent2>
      <a:srgbClr val="FEB80A"/>
    </a:accent2>
    <a:accent3>
      <a:srgbClr val="C32D2E"/>
    </a:accent3>
    <a:accent4>
      <a:srgbClr val="84AA33"/>
    </a:accent4>
    <a:accent5>
      <a:srgbClr val="8F3900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Franklin Gothic Medium</vt:lpstr>
      <vt:lpstr>Helvetica Light</vt:lpstr>
      <vt:lpstr>Wingdings</vt:lpstr>
      <vt:lpstr>Wingdings 2</vt:lpstr>
      <vt:lpstr>1_Grid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Pollock</dc:creator>
  <cp:lastModifiedBy>Jonathan Pollock</cp:lastModifiedBy>
  <cp:revision>4</cp:revision>
  <cp:lastPrinted>2015-02-13T18:56:19Z</cp:lastPrinted>
  <dcterms:created xsi:type="dcterms:W3CDTF">2014-09-05T14:28:06Z</dcterms:created>
  <dcterms:modified xsi:type="dcterms:W3CDTF">2015-02-13T19:05:07Z</dcterms:modified>
</cp:coreProperties>
</file>